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9" r:id="rId7"/>
    <p:sldId id="261" r:id="rId8"/>
    <p:sldId id="262" r:id="rId9"/>
    <p:sldId id="263" r:id="rId10"/>
    <p:sldId id="264" r:id="rId11"/>
    <p:sldId id="265" r:id="rId12"/>
    <p:sldId id="266" r:id="rId13"/>
    <p:sldId id="26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1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C93C69-9AC9-4EFE-9D77-AA4E7270CF65}" type="doc">
      <dgm:prSet loTypeId="urn:microsoft.com/office/officeart/2005/8/layout/vList2" loCatId="list" qsTypeId="urn:microsoft.com/office/officeart/2005/8/quickstyle/simple1" qsCatId="simple" csTypeId="urn:microsoft.com/office/officeart/2005/8/colors/accent2_4" csCatId="accent2" phldr="1"/>
      <dgm:spPr/>
      <dgm:t>
        <a:bodyPr/>
        <a:lstStyle/>
        <a:p>
          <a:endParaRPr lang="en-US"/>
        </a:p>
      </dgm:t>
    </dgm:pt>
    <dgm:pt modelId="{96A14FD5-D92C-4BE2-A7CA-BF73DFEB7EE9}">
      <dgm:prSet/>
      <dgm:spPr>
        <a:solidFill>
          <a:schemeClr val="tx1">
            <a:alpha val="24000"/>
          </a:schemeClr>
        </a:solidFill>
        <a:ln w="107950">
          <a:solidFill>
            <a:schemeClr val="lt1">
              <a:hueOff val="0"/>
              <a:satOff val="0"/>
              <a:lumOff val="0"/>
              <a:alpha val="0"/>
            </a:schemeClr>
          </a:solidFill>
        </a:ln>
      </dgm:spPr>
      <dgm:t>
        <a:bodyPr/>
        <a:lstStyle/>
        <a:p>
          <a:pPr rtl="0"/>
          <a:r>
            <a:rPr lang="en-US" b="1" dirty="0" smtClean="0"/>
            <a:t>Definition</a:t>
          </a:r>
          <a:r>
            <a:rPr lang="en-US" dirty="0" smtClean="0"/>
            <a:t> – A continuous conducting path between the two terminals of a battery (source of electric energy) is called an electric circuit.</a:t>
          </a:r>
          <a:endParaRPr lang="en-US" dirty="0"/>
        </a:p>
      </dgm:t>
    </dgm:pt>
    <dgm:pt modelId="{A22E0032-FE76-4ABE-BF5F-65D594AF56DB}" type="parTrans" cxnId="{CD13C5D9-5D92-4E08-ABD8-19E85BDC917A}">
      <dgm:prSet/>
      <dgm:spPr/>
      <dgm:t>
        <a:bodyPr/>
        <a:lstStyle/>
        <a:p>
          <a:endParaRPr lang="en-US"/>
        </a:p>
      </dgm:t>
    </dgm:pt>
    <dgm:pt modelId="{012C4680-8719-4666-9475-79FA55D49E16}" type="sibTrans" cxnId="{CD13C5D9-5D92-4E08-ABD8-19E85BDC917A}">
      <dgm:prSet/>
      <dgm:spPr/>
      <dgm:t>
        <a:bodyPr/>
        <a:lstStyle/>
        <a:p>
          <a:endParaRPr lang="en-US"/>
        </a:p>
      </dgm:t>
    </dgm:pt>
    <dgm:pt modelId="{4E9026E4-266A-42A3-8DAE-785275C42BCE}" type="pres">
      <dgm:prSet presAssocID="{C8C93C69-9AC9-4EFE-9D77-AA4E7270CF65}" presName="linear" presStyleCnt="0">
        <dgm:presLayoutVars>
          <dgm:animLvl val="lvl"/>
          <dgm:resizeHandles val="exact"/>
        </dgm:presLayoutVars>
      </dgm:prSet>
      <dgm:spPr/>
      <dgm:t>
        <a:bodyPr/>
        <a:lstStyle/>
        <a:p>
          <a:endParaRPr lang="en-US"/>
        </a:p>
      </dgm:t>
    </dgm:pt>
    <dgm:pt modelId="{CADA99D2-82C5-40A7-9EC3-F6903F5672F9}" type="pres">
      <dgm:prSet presAssocID="{96A14FD5-D92C-4BE2-A7CA-BF73DFEB7EE9}" presName="parentText" presStyleLbl="node1" presStyleIdx="0" presStyleCnt="1" custScaleX="100000" custScaleY="22317" custLinFactNeighborX="0" custLinFactNeighborY="-14721">
        <dgm:presLayoutVars>
          <dgm:chMax val="0"/>
          <dgm:bulletEnabled val="1"/>
        </dgm:presLayoutVars>
      </dgm:prSet>
      <dgm:spPr/>
      <dgm:t>
        <a:bodyPr/>
        <a:lstStyle/>
        <a:p>
          <a:endParaRPr lang="en-US"/>
        </a:p>
      </dgm:t>
    </dgm:pt>
  </dgm:ptLst>
  <dgm:cxnLst>
    <dgm:cxn modelId="{3AC34131-F056-45F5-8FBD-E74472B95141}" type="presOf" srcId="{96A14FD5-D92C-4BE2-A7CA-BF73DFEB7EE9}" destId="{CADA99D2-82C5-40A7-9EC3-F6903F5672F9}" srcOrd="0" destOrd="0" presId="urn:microsoft.com/office/officeart/2005/8/layout/vList2"/>
    <dgm:cxn modelId="{CD13C5D9-5D92-4E08-ABD8-19E85BDC917A}" srcId="{C8C93C69-9AC9-4EFE-9D77-AA4E7270CF65}" destId="{96A14FD5-D92C-4BE2-A7CA-BF73DFEB7EE9}" srcOrd="0" destOrd="0" parTransId="{A22E0032-FE76-4ABE-BF5F-65D594AF56DB}" sibTransId="{012C4680-8719-4666-9475-79FA55D49E16}"/>
    <dgm:cxn modelId="{A6EF93AE-8FDE-4D96-8691-49FF6C4274AA}" type="presOf" srcId="{C8C93C69-9AC9-4EFE-9D77-AA4E7270CF65}" destId="{4E9026E4-266A-42A3-8DAE-785275C42BCE}" srcOrd="0" destOrd="0" presId="urn:microsoft.com/office/officeart/2005/8/layout/vList2"/>
    <dgm:cxn modelId="{2ACCE182-6E64-4A58-8203-82049C0D0B5A}" type="presParOf" srcId="{4E9026E4-266A-42A3-8DAE-785275C42BCE}" destId="{CADA99D2-82C5-40A7-9EC3-F6903F5672F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15A8798-2D93-4BA2-B65C-792B40DAFCB6}" type="doc">
      <dgm:prSet loTypeId="urn:microsoft.com/office/officeart/2005/8/layout/orgChart1" loCatId="hierarchy" qsTypeId="urn:microsoft.com/office/officeart/2005/8/quickstyle/simple1" qsCatId="simple" csTypeId="urn:microsoft.com/office/officeart/2005/8/colors/accent2_4" csCatId="accent2" phldr="1"/>
      <dgm:spPr/>
      <dgm:t>
        <a:bodyPr/>
        <a:lstStyle/>
        <a:p>
          <a:endParaRPr lang="en-US"/>
        </a:p>
      </dgm:t>
    </dgm:pt>
    <dgm:pt modelId="{1F0713F3-0568-40D1-9F07-7D6E9ABE33FB}">
      <dgm:prSet phldrT="[Text]" custT="1"/>
      <dgm:spPr>
        <a:solidFill>
          <a:schemeClr val="bg1">
            <a:lumMod val="75000"/>
            <a:lumOff val="25000"/>
          </a:schemeClr>
        </a:solidFill>
        <a:ln>
          <a:solidFill>
            <a:schemeClr val="bg1">
              <a:lumMod val="75000"/>
              <a:lumOff val="25000"/>
              <a:alpha val="0"/>
            </a:schemeClr>
          </a:solidFill>
        </a:ln>
      </dgm:spPr>
      <dgm:t>
        <a:bodyPr/>
        <a:lstStyle/>
        <a:p>
          <a:r>
            <a:rPr lang="en-US" sz="4400" dirty="0" smtClean="0"/>
            <a:t>Circuit</a:t>
          </a:r>
          <a:endParaRPr lang="en-US" sz="4400" dirty="0"/>
        </a:p>
      </dgm:t>
    </dgm:pt>
    <dgm:pt modelId="{3282D04A-C495-451F-BAC9-07D72CA522AB}" type="parTrans" cxnId="{68AEFFD7-959A-4643-A760-CD9BB10A945B}">
      <dgm:prSet/>
      <dgm:spPr/>
      <dgm:t>
        <a:bodyPr/>
        <a:lstStyle/>
        <a:p>
          <a:endParaRPr lang="en-US"/>
        </a:p>
      </dgm:t>
    </dgm:pt>
    <dgm:pt modelId="{2DD5D271-39F7-49D8-B26C-28DFBE9F0E8C}" type="sibTrans" cxnId="{68AEFFD7-959A-4643-A760-CD9BB10A945B}">
      <dgm:prSet/>
      <dgm:spPr/>
      <dgm:t>
        <a:bodyPr/>
        <a:lstStyle/>
        <a:p>
          <a:endParaRPr lang="en-US"/>
        </a:p>
      </dgm:t>
    </dgm:pt>
    <dgm:pt modelId="{9C6D0827-246E-486F-ADE8-B1D325132D23}" type="asst">
      <dgm:prSet phldrT="[Text]" custT="1"/>
      <dgm:spPr>
        <a:solidFill>
          <a:schemeClr val="bg1">
            <a:lumMod val="65000"/>
            <a:lumOff val="35000"/>
          </a:schemeClr>
        </a:solidFill>
        <a:ln>
          <a:solidFill>
            <a:schemeClr val="lt1">
              <a:hueOff val="0"/>
              <a:satOff val="0"/>
              <a:lumOff val="0"/>
              <a:alpha val="0"/>
            </a:schemeClr>
          </a:solidFill>
        </a:ln>
      </dgm:spPr>
      <dgm:t>
        <a:bodyPr/>
        <a:lstStyle/>
        <a:p>
          <a:r>
            <a:rPr lang="en-US" sz="3200" dirty="0" smtClean="0"/>
            <a:t>Closed Circuit</a:t>
          </a:r>
          <a:endParaRPr lang="en-US" sz="3200" dirty="0"/>
        </a:p>
      </dgm:t>
    </dgm:pt>
    <dgm:pt modelId="{2478E1F5-4909-412E-BCB2-E85E5F5285F2}" type="parTrans" cxnId="{CEFB9D99-F594-4CFD-A7D5-67A98E957D35}">
      <dgm:prSet/>
      <dgm:spPr>
        <a:ln>
          <a:solidFill>
            <a:schemeClr val="tx1">
              <a:lumMod val="95000"/>
            </a:schemeClr>
          </a:solidFill>
        </a:ln>
      </dgm:spPr>
      <dgm:t>
        <a:bodyPr/>
        <a:lstStyle/>
        <a:p>
          <a:endParaRPr lang="en-US"/>
        </a:p>
      </dgm:t>
    </dgm:pt>
    <dgm:pt modelId="{869E3790-F2B2-4B65-90B5-D1A7E36C13DB}" type="sibTrans" cxnId="{CEFB9D99-F594-4CFD-A7D5-67A98E957D35}">
      <dgm:prSet/>
      <dgm:spPr/>
      <dgm:t>
        <a:bodyPr/>
        <a:lstStyle/>
        <a:p>
          <a:endParaRPr lang="en-US"/>
        </a:p>
      </dgm:t>
    </dgm:pt>
    <dgm:pt modelId="{2B81DA71-42D0-480A-9F3E-1CE0D4382FD7}" type="asst">
      <dgm:prSet custT="1"/>
      <dgm:spPr>
        <a:solidFill>
          <a:schemeClr val="bg1">
            <a:lumMod val="65000"/>
            <a:lumOff val="35000"/>
          </a:schemeClr>
        </a:solidFill>
        <a:ln>
          <a:solidFill>
            <a:schemeClr val="lt1">
              <a:hueOff val="0"/>
              <a:satOff val="0"/>
              <a:lumOff val="0"/>
              <a:alpha val="0"/>
            </a:schemeClr>
          </a:solidFill>
        </a:ln>
      </dgm:spPr>
      <dgm:t>
        <a:bodyPr/>
        <a:lstStyle/>
        <a:p>
          <a:r>
            <a:rPr lang="en-US" sz="3200" dirty="0" smtClean="0"/>
            <a:t>Open Circuit</a:t>
          </a:r>
          <a:endParaRPr lang="en-US" sz="3200" dirty="0"/>
        </a:p>
      </dgm:t>
    </dgm:pt>
    <dgm:pt modelId="{490A085B-01FF-4DD2-9AEC-80276E33C62C}" type="parTrans" cxnId="{C41FD9C2-808A-4592-818D-C9E84F1EA2D4}">
      <dgm:prSet/>
      <dgm:spPr>
        <a:ln>
          <a:solidFill>
            <a:schemeClr val="tx1">
              <a:lumMod val="95000"/>
            </a:schemeClr>
          </a:solidFill>
        </a:ln>
      </dgm:spPr>
      <dgm:t>
        <a:bodyPr/>
        <a:lstStyle/>
        <a:p>
          <a:endParaRPr lang="en-US"/>
        </a:p>
      </dgm:t>
    </dgm:pt>
    <dgm:pt modelId="{2B4BDE2F-2B7B-4215-9B33-8E0172AECE30}" type="sibTrans" cxnId="{C41FD9C2-808A-4592-818D-C9E84F1EA2D4}">
      <dgm:prSet/>
      <dgm:spPr/>
      <dgm:t>
        <a:bodyPr/>
        <a:lstStyle/>
        <a:p>
          <a:endParaRPr lang="en-US"/>
        </a:p>
      </dgm:t>
    </dgm:pt>
    <dgm:pt modelId="{3284CB47-362E-4284-8772-ECD778241DF5}" type="pres">
      <dgm:prSet presAssocID="{615A8798-2D93-4BA2-B65C-792B40DAFCB6}" presName="hierChild1" presStyleCnt="0">
        <dgm:presLayoutVars>
          <dgm:orgChart val="1"/>
          <dgm:chPref val="1"/>
          <dgm:dir/>
          <dgm:animOne val="branch"/>
          <dgm:animLvl val="lvl"/>
          <dgm:resizeHandles/>
        </dgm:presLayoutVars>
      </dgm:prSet>
      <dgm:spPr/>
      <dgm:t>
        <a:bodyPr/>
        <a:lstStyle/>
        <a:p>
          <a:endParaRPr lang="en-US"/>
        </a:p>
      </dgm:t>
    </dgm:pt>
    <dgm:pt modelId="{2945D485-00C5-4960-BE7A-0CFD5B62A5F7}" type="pres">
      <dgm:prSet presAssocID="{1F0713F3-0568-40D1-9F07-7D6E9ABE33FB}" presName="hierRoot1" presStyleCnt="0">
        <dgm:presLayoutVars>
          <dgm:hierBranch val="init"/>
        </dgm:presLayoutVars>
      </dgm:prSet>
      <dgm:spPr/>
    </dgm:pt>
    <dgm:pt modelId="{40964095-E6EF-453C-85FF-B8FA83186B8C}" type="pres">
      <dgm:prSet presAssocID="{1F0713F3-0568-40D1-9F07-7D6E9ABE33FB}" presName="rootComposite1" presStyleCnt="0"/>
      <dgm:spPr/>
    </dgm:pt>
    <dgm:pt modelId="{78771974-266D-442A-B88F-7E8F594CDDA2}" type="pres">
      <dgm:prSet presAssocID="{1F0713F3-0568-40D1-9F07-7D6E9ABE33FB}" presName="rootText1" presStyleLbl="node0" presStyleIdx="0" presStyleCnt="1" custScaleX="78497" custScaleY="63131">
        <dgm:presLayoutVars>
          <dgm:chPref val="3"/>
        </dgm:presLayoutVars>
      </dgm:prSet>
      <dgm:spPr>
        <a:prstGeom prst="roundRect">
          <a:avLst/>
        </a:prstGeom>
      </dgm:spPr>
      <dgm:t>
        <a:bodyPr/>
        <a:lstStyle/>
        <a:p>
          <a:endParaRPr lang="en-US"/>
        </a:p>
      </dgm:t>
    </dgm:pt>
    <dgm:pt modelId="{9B312785-3046-4EC7-BABE-5FCB068A9B58}" type="pres">
      <dgm:prSet presAssocID="{1F0713F3-0568-40D1-9F07-7D6E9ABE33FB}" presName="rootConnector1" presStyleLbl="node1" presStyleIdx="0" presStyleCnt="0"/>
      <dgm:spPr/>
      <dgm:t>
        <a:bodyPr/>
        <a:lstStyle/>
        <a:p>
          <a:endParaRPr lang="en-US"/>
        </a:p>
      </dgm:t>
    </dgm:pt>
    <dgm:pt modelId="{BDEEBBD8-DD7E-41A9-928F-F171AD3FCBC4}" type="pres">
      <dgm:prSet presAssocID="{1F0713F3-0568-40D1-9F07-7D6E9ABE33FB}" presName="hierChild2" presStyleCnt="0"/>
      <dgm:spPr/>
    </dgm:pt>
    <dgm:pt modelId="{F449969F-EEEF-401E-AA10-4947087D3756}" type="pres">
      <dgm:prSet presAssocID="{1F0713F3-0568-40D1-9F07-7D6E9ABE33FB}" presName="hierChild3" presStyleCnt="0"/>
      <dgm:spPr/>
    </dgm:pt>
    <dgm:pt modelId="{CF9B5048-FED3-41B2-AC08-0C170165A0A0}" type="pres">
      <dgm:prSet presAssocID="{2478E1F5-4909-412E-BCB2-E85E5F5285F2}" presName="Name111" presStyleLbl="parChTrans1D2" presStyleIdx="0" presStyleCnt="2"/>
      <dgm:spPr/>
      <dgm:t>
        <a:bodyPr/>
        <a:lstStyle/>
        <a:p>
          <a:endParaRPr lang="en-US"/>
        </a:p>
      </dgm:t>
    </dgm:pt>
    <dgm:pt modelId="{6BF23D13-6843-4375-9B8A-5C2C6A5BDC6B}" type="pres">
      <dgm:prSet presAssocID="{9C6D0827-246E-486F-ADE8-B1D325132D23}" presName="hierRoot3" presStyleCnt="0">
        <dgm:presLayoutVars>
          <dgm:hierBranch val="init"/>
        </dgm:presLayoutVars>
      </dgm:prSet>
      <dgm:spPr/>
    </dgm:pt>
    <dgm:pt modelId="{7E866457-05D9-4294-9756-8DC693374FBE}" type="pres">
      <dgm:prSet presAssocID="{9C6D0827-246E-486F-ADE8-B1D325132D23}" presName="rootComposite3" presStyleCnt="0"/>
      <dgm:spPr/>
    </dgm:pt>
    <dgm:pt modelId="{E472CA81-A2B3-4ABE-90C0-EC55432D9E36}" type="pres">
      <dgm:prSet presAssocID="{9C6D0827-246E-486F-ADE8-B1D325132D23}" presName="rootText3" presStyleLbl="asst1" presStyleIdx="0" presStyleCnt="2" custScaleX="112446" custScaleY="40933" custLinFactNeighborX="-37435" custLinFactNeighborY="-36057">
        <dgm:presLayoutVars>
          <dgm:chPref val="3"/>
        </dgm:presLayoutVars>
      </dgm:prSet>
      <dgm:spPr>
        <a:prstGeom prst="roundRect">
          <a:avLst/>
        </a:prstGeom>
      </dgm:spPr>
      <dgm:t>
        <a:bodyPr/>
        <a:lstStyle/>
        <a:p>
          <a:endParaRPr lang="en-US"/>
        </a:p>
      </dgm:t>
    </dgm:pt>
    <dgm:pt modelId="{C2BE7E09-CA4A-47E0-AE9C-E72595C4DEC7}" type="pres">
      <dgm:prSet presAssocID="{9C6D0827-246E-486F-ADE8-B1D325132D23}" presName="rootConnector3" presStyleLbl="asst1" presStyleIdx="0" presStyleCnt="2"/>
      <dgm:spPr/>
      <dgm:t>
        <a:bodyPr/>
        <a:lstStyle/>
        <a:p>
          <a:endParaRPr lang="en-US"/>
        </a:p>
      </dgm:t>
    </dgm:pt>
    <dgm:pt modelId="{9093417E-4D5B-490B-8365-B509A6C2A6F6}" type="pres">
      <dgm:prSet presAssocID="{9C6D0827-246E-486F-ADE8-B1D325132D23}" presName="hierChild6" presStyleCnt="0"/>
      <dgm:spPr/>
    </dgm:pt>
    <dgm:pt modelId="{7368BF1B-1969-4AE4-81DA-70798E1C7FDB}" type="pres">
      <dgm:prSet presAssocID="{9C6D0827-246E-486F-ADE8-B1D325132D23}" presName="hierChild7" presStyleCnt="0"/>
      <dgm:spPr/>
    </dgm:pt>
    <dgm:pt modelId="{43F8D97F-6D26-423E-A60B-AD48ED759442}" type="pres">
      <dgm:prSet presAssocID="{490A085B-01FF-4DD2-9AEC-80276E33C62C}" presName="Name111" presStyleLbl="parChTrans1D2" presStyleIdx="1" presStyleCnt="2"/>
      <dgm:spPr/>
      <dgm:t>
        <a:bodyPr/>
        <a:lstStyle/>
        <a:p>
          <a:endParaRPr lang="en-US"/>
        </a:p>
      </dgm:t>
    </dgm:pt>
    <dgm:pt modelId="{215A7BF6-3514-4B33-9255-DE0F7E4878EB}" type="pres">
      <dgm:prSet presAssocID="{2B81DA71-42D0-480A-9F3E-1CE0D4382FD7}" presName="hierRoot3" presStyleCnt="0">
        <dgm:presLayoutVars>
          <dgm:hierBranch val="init"/>
        </dgm:presLayoutVars>
      </dgm:prSet>
      <dgm:spPr/>
    </dgm:pt>
    <dgm:pt modelId="{D65D1540-42EB-41C3-9B54-BA46DFABEA77}" type="pres">
      <dgm:prSet presAssocID="{2B81DA71-42D0-480A-9F3E-1CE0D4382FD7}" presName="rootComposite3" presStyleCnt="0"/>
      <dgm:spPr/>
    </dgm:pt>
    <dgm:pt modelId="{D01E2AED-3842-4FF6-A5DE-57F03F8836FF}" type="pres">
      <dgm:prSet presAssocID="{2B81DA71-42D0-480A-9F3E-1CE0D4382FD7}" presName="rootText3" presStyleLbl="asst1" presStyleIdx="1" presStyleCnt="2" custScaleX="119142" custScaleY="44802" custLinFactNeighborX="37431" custLinFactNeighborY="-36057">
        <dgm:presLayoutVars>
          <dgm:chPref val="3"/>
        </dgm:presLayoutVars>
      </dgm:prSet>
      <dgm:spPr>
        <a:prstGeom prst="roundRect">
          <a:avLst/>
        </a:prstGeom>
      </dgm:spPr>
      <dgm:t>
        <a:bodyPr/>
        <a:lstStyle/>
        <a:p>
          <a:endParaRPr lang="en-US"/>
        </a:p>
      </dgm:t>
    </dgm:pt>
    <dgm:pt modelId="{016AED0F-C3D8-4DF2-82C2-1923C3BE60F1}" type="pres">
      <dgm:prSet presAssocID="{2B81DA71-42D0-480A-9F3E-1CE0D4382FD7}" presName="rootConnector3" presStyleLbl="asst1" presStyleIdx="1" presStyleCnt="2"/>
      <dgm:spPr/>
      <dgm:t>
        <a:bodyPr/>
        <a:lstStyle/>
        <a:p>
          <a:endParaRPr lang="en-US"/>
        </a:p>
      </dgm:t>
    </dgm:pt>
    <dgm:pt modelId="{A361B354-987D-4917-B663-9094475B1A88}" type="pres">
      <dgm:prSet presAssocID="{2B81DA71-42D0-480A-9F3E-1CE0D4382FD7}" presName="hierChild6" presStyleCnt="0"/>
      <dgm:spPr/>
    </dgm:pt>
    <dgm:pt modelId="{A6E7231C-5A23-4ADE-BC89-3A1676A80F23}" type="pres">
      <dgm:prSet presAssocID="{2B81DA71-42D0-480A-9F3E-1CE0D4382FD7}" presName="hierChild7" presStyleCnt="0"/>
      <dgm:spPr/>
    </dgm:pt>
  </dgm:ptLst>
  <dgm:cxnLst>
    <dgm:cxn modelId="{CEFB9D99-F594-4CFD-A7D5-67A98E957D35}" srcId="{1F0713F3-0568-40D1-9F07-7D6E9ABE33FB}" destId="{9C6D0827-246E-486F-ADE8-B1D325132D23}" srcOrd="0" destOrd="0" parTransId="{2478E1F5-4909-412E-BCB2-E85E5F5285F2}" sibTransId="{869E3790-F2B2-4B65-90B5-D1A7E36C13DB}"/>
    <dgm:cxn modelId="{237A2D42-D9A7-418B-983E-2D6C18F82D25}" type="presOf" srcId="{2B81DA71-42D0-480A-9F3E-1CE0D4382FD7}" destId="{016AED0F-C3D8-4DF2-82C2-1923C3BE60F1}" srcOrd="1" destOrd="0" presId="urn:microsoft.com/office/officeart/2005/8/layout/orgChart1"/>
    <dgm:cxn modelId="{35C3ECD8-C8C4-4949-80D4-5DE67448417F}" type="presOf" srcId="{1F0713F3-0568-40D1-9F07-7D6E9ABE33FB}" destId="{78771974-266D-442A-B88F-7E8F594CDDA2}" srcOrd="0" destOrd="0" presId="urn:microsoft.com/office/officeart/2005/8/layout/orgChart1"/>
    <dgm:cxn modelId="{58270AF5-89CB-44C0-9876-ABB543EDABCE}" type="presOf" srcId="{2B81DA71-42D0-480A-9F3E-1CE0D4382FD7}" destId="{D01E2AED-3842-4FF6-A5DE-57F03F8836FF}" srcOrd="0" destOrd="0" presId="urn:microsoft.com/office/officeart/2005/8/layout/orgChart1"/>
    <dgm:cxn modelId="{10474963-E8CA-4A24-9369-D46EDAE57641}" type="presOf" srcId="{9C6D0827-246E-486F-ADE8-B1D325132D23}" destId="{C2BE7E09-CA4A-47E0-AE9C-E72595C4DEC7}" srcOrd="1" destOrd="0" presId="urn:microsoft.com/office/officeart/2005/8/layout/orgChart1"/>
    <dgm:cxn modelId="{2246484A-6081-446E-87D0-E7FD5D370681}" type="presOf" srcId="{490A085B-01FF-4DD2-9AEC-80276E33C62C}" destId="{43F8D97F-6D26-423E-A60B-AD48ED759442}" srcOrd="0" destOrd="0" presId="urn:microsoft.com/office/officeart/2005/8/layout/orgChart1"/>
    <dgm:cxn modelId="{22778EEC-4E2F-4F26-A8E3-FB56E9420098}" type="presOf" srcId="{1F0713F3-0568-40D1-9F07-7D6E9ABE33FB}" destId="{9B312785-3046-4EC7-BABE-5FCB068A9B58}" srcOrd="1" destOrd="0" presId="urn:microsoft.com/office/officeart/2005/8/layout/orgChart1"/>
    <dgm:cxn modelId="{5FED1006-A365-400A-A9F7-43AD3A01A9D3}" type="presOf" srcId="{9C6D0827-246E-486F-ADE8-B1D325132D23}" destId="{E472CA81-A2B3-4ABE-90C0-EC55432D9E36}" srcOrd="0" destOrd="0" presId="urn:microsoft.com/office/officeart/2005/8/layout/orgChart1"/>
    <dgm:cxn modelId="{E1739F3A-4F14-402B-9414-6233926F6029}" type="presOf" srcId="{2478E1F5-4909-412E-BCB2-E85E5F5285F2}" destId="{CF9B5048-FED3-41B2-AC08-0C170165A0A0}" srcOrd="0" destOrd="0" presId="urn:microsoft.com/office/officeart/2005/8/layout/orgChart1"/>
    <dgm:cxn modelId="{C41FD9C2-808A-4592-818D-C9E84F1EA2D4}" srcId="{1F0713F3-0568-40D1-9F07-7D6E9ABE33FB}" destId="{2B81DA71-42D0-480A-9F3E-1CE0D4382FD7}" srcOrd="1" destOrd="0" parTransId="{490A085B-01FF-4DD2-9AEC-80276E33C62C}" sibTransId="{2B4BDE2F-2B7B-4215-9B33-8E0172AECE30}"/>
    <dgm:cxn modelId="{FA1E7EEA-E8F4-48F5-8F13-4DBD76C357E1}" type="presOf" srcId="{615A8798-2D93-4BA2-B65C-792B40DAFCB6}" destId="{3284CB47-362E-4284-8772-ECD778241DF5}" srcOrd="0" destOrd="0" presId="urn:microsoft.com/office/officeart/2005/8/layout/orgChart1"/>
    <dgm:cxn modelId="{68AEFFD7-959A-4643-A760-CD9BB10A945B}" srcId="{615A8798-2D93-4BA2-B65C-792B40DAFCB6}" destId="{1F0713F3-0568-40D1-9F07-7D6E9ABE33FB}" srcOrd="0" destOrd="0" parTransId="{3282D04A-C495-451F-BAC9-07D72CA522AB}" sibTransId="{2DD5D271-39F7-49D8-B26C-28DFBE9F0E8C}"/>
    <dgm:cxn modelId="{436D06C3-7771-4F78-A70A-1C7EE6CB73AA}" type="presParOf" srcId="{3284CB47-362E-4284-8772-ECD778241DF5}" destId="{2945D485-00C5-4960-BE7A-0CFD5B62A5F7}" srcOrd="0" destOrd="0" presId="urn:microsoft.com/office/officeart/2005/8/layout/orgChart1"/>
    <dgm:cxn modelId="{EF8D3B57-FB95-4EDC-AA1E-3652B409A976}" type="presParOf" srcId="{2945D485-00C5-4960-BE7A-0CFD5B62A5F7}" destId="{40964095-E6EF-453C-85FF-B8FA83186B8C}" srcOrd="0" destOrd="0" presId="urn:microsoft.com/office/officeart/2005/8/layout/orgChart1"/>
    <dgm:cxn modelId="{60812623-0919-41E3-BE82-4A44C3FD97F3}" type="presParOf" srcId="{40964095-E6EF-453C-85FF-B8FA83186B8C}" destId="{78771974-266D-442A-B88F-7E8F594CDDA2}" srcOrd="0" destOrd="0" presId="urn:microsoft.com/office/officeart/2005/8/layout/orgChart1"/>
    <dgm:cxn modelId="{CBD2646C-911A-4911-ADA0-BD0090BCF248}" type="presParOf" srcId="{40964095-E6EF-453C-85FF-B8FA83186B8C}" destId="{9B312785-3046-4EC7-BABE-5FCB068A9B58}" srcOrd="1" destOrd="0" presId="urn:microsoft.com/office/officeart/2005/8/layout/orgChart1"/>
    <dgm:cxn modelId="{F30B164A-884B-4CAF-9F2A-819821B44D1F}" type="presParOf" srcId="{2945D485-00C5-4960-BE7A-0CFD5B62A5F7}" destId="{BDEEBBD8-DD7E-41A9-928F-F171AD3FCBC4}" srcOrd="1" destOrd="0" presId="urn:microsoft.com/office/officeart/2005/8/layout/orgChart1"/>
    <dgm:cxn modelId="{AB5E945A-E240-4684-905F-7AE70D8AFEE0}" type="presParOf" srcId="{2945D485-00C5-4960-BE7A-0CFD5B62A5F7}" destId="{F449969F-EEEF-401E-AA10-4947087D3756}" srcOrd="2" destOrd="0" presId="urn:microsoft.com/office/officeart/2005/8/layout/orgChart1"/>
    <dgm:cxn modelId="{FD375993-25E7-46F3-B072-AF1FCAE9E9A7}" type="presParOf" srcId="{F449969F-EEEF-401E-AA10-4947087D3756}" destId="{CF9B5048-FED3-41B2-AC08-0C170165A0A0}" srcOrd="0" destOrd="0" presId="urn:microsoft.com/office/officeart/2005/8/layout/orgChart1"/>
    <dgm:cxn modelId="{926FDAB9-5FC0-4147-9703-6C6F8D99643E}" type="presParOf" srcId="{F449969F-EEEF-401E-AA10-4947087D3756}" destId="{6BF23D13-6843-4375-9B8A-5C2C6A5BDC6B}" srcOrd="1" destOrd="0" presId="urn:microsoft.com/office/officeart/2005/8/layout/orgChart1"/>
    <dgm:cxn modelId="{81F4F1BB-8BD4-4BFD-9240-F44FDDB320F6}" type="presParOf" srcId="{6BF23D13-6843-4375-9B8A-5C2C6A5BDC6B}" destId="{7E866457-05D9-4294-9756-8DC693374FBE}" srcOrd="0" destOrd="0" presId="urn:microsoft.com/office/officeart/2005/8/layout/orgChart1"/>
    <dgm:cxn modelId="{652E07C7-7C69-4DCC-A28C-F86A1B6CA997}" type="presParOf" srcId="{7E866457-05D9-4294-9756-8DC693374FBE}" destId="{E472CA81-A2B3-4ABE-90C0-EC55432D9E36}" srcOrd="0" destOrd="0" presId="urn:microsoft.com/office/officeart/2005/8/layout/orgChart1"/>
    <dgm:cxn modelId="{88D6FF83-7A9E-4DA0-B0B2-FA1EFE9BA11C}" type="presParOf" srcId="{7E866457-05D9-4294-9756-8DC693374FBE}" destId="{C2BE7E09-CA4A-47E0-AE9C-E72595C4DEC7}" srcOrd="1" destOrd="0" presId="urn:microsoft.com/office/officeart/2005/8/layout/orgChart1"/>
    <dgm:cxn modelId="{EEEFA429-CB07-44EB-B174-250B81D9FBAC}" type="presParOf" srcId="{6BF23D13-6843-4375-9B8A-5C2C6A5BDC6B}" destId="{9093417E-4D5B-490B-8365-B509A6C2A6F6}" srcOrd="1" destOrd="0" presId="urn:microsoft.com/office/officeart/2005/8/layout/orgChart1"/>
    <dgm:cxn modelId="{6291C918-06D5-467A-89C2-96F4EA109239}" type="presParOf" srcId="{6BF23D13-6843-4375-9B8A-5C2C6A5BDC6B}" destId="{7368BF1B-1969-4AE4-81DA-70798E1C7FDB}" srcOrd="2" destOrd="0" presId="urn:microsoft.com/office/officeart/2005/8/layout/orgChart1"/>
    <dgm:cxn modelId="{3E2E7D60-5784-43BB-8EF1-0ED0EA50930C}" type="presParOf" srcId="{F449969F-EEEF-401E-AA10-4947087D3756}" destId="{43F8D97F-6D26-423E-A60B-AD48ED759442}" srcOrd="2" destOrd="0" presId="urn:microsoft.com/office/officeart/2005/8/layout/orgChart1"/>
    <dgm:cxn modelId="{575C9EB0-E854-4304-BA3E-16B96AB3068C}" type="presParOf" srcId="{F449969F-EEEF-401E-AA10-4947087D3756}" destId="{215A7BF6-3514-4B33-9255-DE0F7E4878EB}" srcOrd="3" destOrd="0" presId="urn:microsoft.com/office/officeart/2005/8/layout/orgChart1"/>
    <dgm:cxn modelId="{BA80D10D-6B07-4672-9DE6-614528FBC921}" type="presParOf" srcId="{215A7BF6-3514-4B33-9255-DE0F7E4878EB}" destId="{D65D1540-42EB-41C3-9B54-BA46DFABEA77}" srcOrd="0" destOrd="0" presId="urn:microsoft.com/office/officeart/2005/8/layout/orgChart1"/>
    <dgm:cxn modelId="{81C7C335-1450-44CC-8D9E-4EBA07E33671}" type="presParOf" srcId="{D65D1540-42EB-41C3-9B54-BA46DFABEA77}" destId="{D01E2AED-3842-4FF6-A5DE-57F03F8836FF}" srcOrd="0" destOrd="0" presId="urn:microsoft.com/office/officeart/2005/8/layout/orgChart1"/>
    <dgm:cxn modelId="{6EB0346B-71BB-40D3-931B-DC541F567154}" type="presParOf" srcId="{D65D1540-42EB-41C3-9B54-BA46DFABEA77}" destId="{016AED0F-C3D8-4DF2-82C2-1923C3BE60F1}" srcOrd="1" destOrd="0" presId="urn:microsoft.com/office/officeart/2005/8/layout/orgChart1"/>
    <dgm:cxn modelId="{4ED812F8-7422-401B-9141-6421F7C67E42}" type="presParOf" srcId="{215A7BF6-3514-4B33-9255-DE0F7E4878EB}" destId="{A361B354-987D-4917-B663-9094475B1A88}" srcOrd="1" destOrd="0" presId="urn:microsoft.com/office/officeart/2005/8/layout/orgChart1"/>
    <dgm:cxn modelId="{D1B8256A-F87F-4623-91CA-B0733B726232}" type="presParOf" srcId="{215A7BF6-3514-4B33-9255-DE0F7E4878EB}" destId="{A6E7231C-5A23-4ADE-BC89-3A1676A80F23}" srcOrd="2" destOrd="0" presId="urn:microsoft.com/office/officeart/2005/8/layout/orgChart1"/>
  </dgm:cxnLst>
  <dgm:bg>
    <a:noFill/>
  </dgm:bg>
  <dgm:whole/>
  <dgm:extLst>
    <a:ext uri="http://schemas.microsoft.com/office/drawing/2008/diagram">
      <dsp:dataModelExt xmlns:dsp="http://schemas.microsoft.com/office/drawing/2008/diagram" relId="rId11"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DA99D2-82C5-40A7-9EC3-F6903F5672F9}">
      <dsp:nvSpPr>
        <dsp:cNvPr id="0" name=""/>
        <dsp:cNvSpPr/>
      </dsp:nvSpPr>
      <dsp:spPr>
        <a:xfrm>
          <a:off x="0" y="0"/>
          <a:ext cx="9905999" cy="1303455"/>
        </a:xfrm>
        <a:prstGeom prst="roundRect">
          <a:avLst/>
        </a:prstGeom>
        <a:solidFill>
          <a:schemeClr val="tx1">
            <a:alpha val="24000"/>
          </a:schemeClr>
        </a:solidFill>
        <a:ln w="107950" cap="flat" cmpd="sng" algn="ctr">
          <a:solidFill>
            <a:schemeClr val="lt1">
              <a:hueOff val="0"/>
              <a:satOff val="0"/>
              <a:lumOff val="0"/>
              <a:alpha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b="1" kern="1200" dirty="0" smtClean="0"/>
            <a:t>Definition</a:t>
          </a:r>
          <a:r>
            <a:rPr lang="en-US" sz="2700" kern="1200" dirty="0" smtClean="0"/>
            <a:t> – A continuous conducting path between the two terminals of a battery (source of electric energy) is called an electric circuit.</a:t>
          </a:r>
          <a:endParaRPr lang="en-US" sz="2700" kern="1200" dirty="0"/>
        </a:p>
      </dsp:txBody>
      <dsp:txXfrm>
        <a:off x="63629" y="63629"/>
        <a:ext cx="9778741" cy="11761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F8D97F-6D26-423E-A60B-AD48ED759442}">
      <dsp:nvSpPr>
        <dsp:cNvPr id="0" name=""/>
        <dsp:cNvSpPr/>
      </dsp:nvSpPr>
      <dsp:spPr>
        <a:xfrm>
          <a:off x="4639773" y="745299"/>
          <a:ext cx="1130595" cy="659790"/>
        </a:xfrm>
        <a:custGeom>
          <a:avLst/>
          <a:gdLst/>
          <a:ahLst/>
          <a:cxnLst/>
          <a:rect l="0" t="0" r="0" b="0"/>
          <a:pathLst>
            <a:path>
              <a:moveTo>
                <a:pt x="0" y="0"/>
              </a:moveTo>
              <a:lnTo>
                <a:pt x="0" y="659790"/>
              </a:lnTo>
              <a:lnTo>
                <a:pt x="1130595" y="659790"/>
              </a:lnTo>
            </a:path>
          </a:pathLst>
        </a:custGeom>
        <a:noFill/>
        <a:ln w="15875" cap="flat" cmpd="sng" algn="ctr">
          <a:solidFill>
            <a:schemeClr val="tx1">
              <a:lumMod val="95000"/>
            </a:schemeClr>
          </a:solidFill>
          <a:prstDash val="solid"/>
        </a:ln>
        <a:effectLst/>
      </dsp:spPr>
      <dsp:style>
        <a:lnRef idx="2">
          <a:scrgbClr r="0" g="0" b="0"/>
        </a:lnRef>
        <a:fillRef idx="0">
          <a:scrgbClr r="0" g="0" b="0"/>
        </a:fillRef>
        <a:effectRef idx="0">
          <a:scrgbClr r="0" g="0" b="0"/>
        </a:effectRef>
        <a:fontRef idx="minor"/>
      </dsp:style>
    </dsp:sp>
    <dsp:sp modelId="{CF9B5048-FED3-41B2-AC08-0C170165A0A0}">
      <dsp:nvSpPr>
        <dsp:cNvPr id="0" name=""/>
        <dsp:cNvSpPr/>
      </dsp:nvSpPr>
      <dsp:spPr>
        <a:xfrm>
          <a:off x="3509084" y="745299"/>
          <a:ext cx="1130689" cy="659790"/>
        </a:xfrm>
        <a:custGeom>
          <a:avLst/>
          <a:gdLst/>
          <a:ahLst/>
          <a:cxnLst/>
          <a:rect l="0" t="0" r="0" b="0"/>
          <a:pathLst>
            <a:path>
              <a:moveTo>
                <a:pt x="1130689" y="0"/>
              </a:moveTo>
              <a:lnTo>
                <a:pt x="1130689" y="659790"/>
              </a:lnTo>
              <a:lnTo>
                <a:pt x="0" y="659790"/>
              </a:lnTo>
            </a:path>
          </a:pathLst>
        </a:custGeom>
        <a:noFill/>
        <a:ln w="15875" cap="flat" cmpd="sng" algn="ctr">
          <a:solidFill>
            <a:schemeClr val="tx1">
              <a:lumMod val="95000"/>
            </a:schemeClr>
          </a:solidFill>
          <a:prstDash val="solid"/>
        </a:ln>
        <a:effectLst/>
      </dsp:spPr>
      <dsp:style>
        <a:lnRef idx="2">
          <a:scrgbClr r="0" g="0" b="0"/>
        </a:lnRef>
        <a:fillRef idx="0">
          <a:scrgbClr r="0" g="0" b="0"/>
        </a:fillRef>
        <a:effectRef idx="0">
          <a:scrgbClr r="0" g="0" b="0"/>
        </a:effectRef>
        <a:fontRef idx="minor"/>
      </dsp:style>
    </dsp:sp>
    <dsp:sp modelId="{78771974-266D-442A-B88F-7E8F594CDDA2}">
      <dsp:nvSpPr>
        <dsp:cNvPr id="0" name=""/>
        <dsp:cNvSpPr/>
      </dsp:nvSpPr>
      <dsp:spPr>
        <a:xfrm>
          <a:off x="3713981" y="733"/>
          <a:ext cx="1851585" cy="744566"/>
        </a:xfrm>
        <a:prstGeom prst="roundRect">
          <a:avLst/>
        </a:prstGeom>
        <a:solidFill>
          <a:schemeClr val="bg1">
            <a:lumMod val="75000"/>
            <a:lumOff val="25000"/>
          </a:schemeClr>
        </a:solidFill>
        <a:ln w="15875" cap="flat" cmpd="sng" algn="ctr">
          <a:solidFill>
            <a:schemeClr val="bg1">
              <a:lumMod val="75000"/>
              <a:lumOff val="25000"/>
              <a:alpha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en-US" sz="4400" kern="1200" dirty="0" smtClean="0"/>
            <a:t>Circuit</a:t>
          </a:r>
          <a:endParaRPr lang="en-US" sz="4400" kern="1200" dirty="0"/>
        </a:p>
      </dsp:txBody>
      <dsp:txXfrm>
        <a:off x="3750328" y="37080"/>
        <a:ext cx="1778891" cy="671872"/>
      </dsp:txXfrm>
    </dsp:sp>
    <dsp:sp modelId="{E472CA81-A2B3-4ABE-90C0-EC55432D9E36}">
      <dsp:nvSpPr>
        <dsp:cNvPr id="0" name=""/>
        <dsp:cNvSpPr/>
      </dsp:nvSpPr>
      <dsp:spPr>
        <a:xfrm>
          <a:off x="856711" y="1163708"/>
          <a:ext cx="2652373" cy="482763"/>
        </a:xfrm>
        <a:prstGeom prst="roundRect">
          <a:avLst/>
        </a:prstGeom>
        <a:solidFill>
          <a:schemeClr val="bg1">
            <a:lumMod val="65000"/>
            <a:lumOff val="35000"/>
          </a:schemeClr>
        </a:solidFill>
        <a:ln w="15875" cap="flat" cmpd="sng" algn="ctr">
          <a:solidFill>
            <a:schemeClr val="lt1">
              <a:hueOff val="0"/>
              <a:satOff val="0"/>
              <a:lumOff val="0"/>
              <a:alpha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sz="3200" kern="1200" dirty="0" smtClean="0"/>
            <a:t>Closed Circuit</a:t>
          </a:r>
          <a:endParaRPr lang="en-US" sz="3200" kern="1200" dirty="0"/>
        </a:p>
      </dsp:txBody>
      <dsp:txXfrm>
        <a:off x="880278" y="1187275"/>
        <a:ext cx="2605239" cy="435629"/>
      </dsp:txXfrm>
    </dsp:sp>
    <dsp:sp modelId="{D01E2AED-3842-4FF6-A5DE-57F03F8836FF}">
      <dsp:nvSpPr>
        <dsp:cNvPr id="0" name=""/>
        <dsp:cNvSpPr/>
      </dsp:nvSpPr>
      <dsp:spPr>
        <a:xfrm>
          <a:off x="5770369" y="1140893"/>
          <a:ext cx="2810318" cy="528394"/>
        </a:xfrm>
        <a:prstGeom prst="roundRect">
          <a:avLst/>
        </a:prstGeom>
        <a:solidFill>
          <a:schemeClr val="bg1">
            <a:lumMod val="65000"/>
            <a:lumOff val="35000"/>
          </a:schemeClr>
        </a:solidFill>
        <a:ln w="15875" cap="flat" cmpd="sng" algn="ctr">
          <a:solidFill>
            <a:schemeClr val="lt1">
              <a:hueOff val="0"/>
              <a:satOff val="0"/>
              <a:lumOff val="0"/>
              <a:alpha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1422400">
            <a:lnSpc>
              <a:spcPct val="90000"/>
            </a:lnSpc>
            <a:spcBef>
              <a:spcPct val="0"/>
            </a:spcBef>
            <a:spcAft>
              <a:spcPct val="35000"/>
            </a:spcAft>
          </a:pPr>
          <a:r>
            <a:rPr lang="en-US" sz="3200" kern="1200" dirty="0" smtClean="0"/>
            <a:t>Open Circuit</a:t>
          </a:r>
          <a:endParaRPr lang="en-US" sz="3200" kern="1200" dirty="0"/>
        </a:p>
      </dsp:txBody>
      <dsp:txXfrm>
        <a:off x="5796163" y="1166687"/>
        <a:ext cx="2758730" cy="47680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80.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0343F3A0-66E5-446C-ABB9-C394FD9085F2}" type="datetimeFigureOut">
              <a:rPr lang="en-US" smtClean="0"/>
              <a:t>6/21/2020</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104970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43F3A0-66E5-446C-ABB9-C394FD9085F2}" type="datetimeFigureOut">
              <a:rPr lang="en-US" smtClean="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2901397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43F3A0-66E5-446C-ABB9-C394FD9085F2}" type="datetimeFigureOut">
              <a:rPr lang="en-US" smtClean="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34244123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43F3A0-66E5-446C-ABB9-C394FD9085F2}" type="datetimeFigureOut">
              <a:rPr lang="en-US" smtClean="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F4E3-E020-4DB4-B444-EDEC5B23380D}"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441149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43F3A0-66E5-446C-ABB9-C394FD9085F2}" type="datetimeFigureOut">
              <a:rPr lang="en-US" smtClean="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6667102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0343F3A0-66E5-446C-ABB9-C394FD9085F2}" type="datetimeFigureOut">
              <a:rPr lang="en-US" smtClean="0"/>
              <a:t>6/21/2020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48700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0343F3A0-66E5-446C-ABB9-C394FD9085F2}" type="datetimeFigureOut">
              <a:rPr lang="en-US" smtClean="0"/>
              <a:t>6/21/2020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10780001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43F3A0-66E5-446C-ABB9-C394FD9085F2}" type="datetimeFigureOut">
              <a:rPr lang="en-US" smtClean="0"/>
              <a:t>6/21/2020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5553039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43F3A0-66E5-446C-ABB9-C394FD9085F2}" type="datetimeFigureOut">
              <a:rPr lang="en-US" smtClean="0"/>
              <a:t>6/21/2020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2390718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43F3A0-66E5-446C-ABB9-C394FD9085F2}" type="datetimeFigureOut">
              <a:rPr lang="en-US" smtClean="0"/>
              <a:t>6/21/2020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3432219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43F3A0-66E5-446C-ABB9-C394FD9085F2}" type="datetimeFigureOut">
              <a:rPr lang="en-US" smtClean="0"/>
              <a:t>6/21/2020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3954151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343F3A0-66E5-446C-ABB9-C394FD9085F2}" type="datetimeFigureOut">
              <a:rPr lang="en-US" smtClean="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2346151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343F3A0-66E5-446C-ABB9-C394FD9085F2}" type="datetimeFigureOut">
              <a:rPr lang="en-US" smtClean="0"/>
              <a:t>6/21/2020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1262829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343F3A0-66E5-446C-ABB9-C394FD9085F2}" type="datetimeFigureOut">
              <a:rPr lang="en-US" smtClean="0"/>
              <a:t>6/21/2020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1928531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43F3A0-66E5-446C-ABB9-C394FD9085F2}" type="datetimeFigureOut">
              <a:rPr lang="en-US" smtClean="0"/>
              <a:t>6/21/2020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3873776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43F3A0-66E5-446C-ABB9-C394FD9085F2}" type="datetimeFigureOut">
              <a:rPr lang="en-US" smtClean="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4293045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43F3A0-66E5-446C-ABB9-C394FD9085F2}" type="datetimeFigureOut">
              <a:rPr lang="en-US" smtClean="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F4E3-E020-4DB4-B444-EDEC5B23380D}" type="slidenum">
              <a:rPr lang="en-US" smtClean="0"/>
              <a:t>‹#›</a:t>
            </a:fld>
            <a:endParaRPr lang="en-US"/>
          </a:p>
        </p:txBody>
      </p:sp>
    </p:spTree>
    <p:extLst>
      <p:ext uri="{BB962C8B-B14F-4D97-AF65-F5344CB8AC3E}">
        <p14:creationId xmlns:p14="http://schemas.microsoft.com/office/powerpoint/2010/main" val="18387931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343F3A0-66E5-446C-ABB9-C394FD9085F2}" type="datetimeFigureOut">
              <a:rPr lang="en-US" smtClean="0"/>
              <a:t>6/21/2020</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334F4E3-E020-4DB4-B444-EDEC5B23380D}" type="slidenum">
              <a:rPr lang="en-US" smtClean="0"/>
              <a:t>‹#›</a:t>
            </a:fld>
            <a:endParaRPr lang="en-US"/>
          </a:p>
        </p:txBody>
      </p:sp>
    </p:spTree>
    <p:extLst>
      <p:ext uri="{BB962C8B-B14F-4D97-AF65-F5344CB8AC3E}">
        <p14:creationId xmlns:p14="http://schemas.microsoft.com/office/powerpoint/2010/main" val="3478703427"/>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image" Target="../media/image4.png"/><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7200" dirty="0" smtClean="0"/>
              <a:t>STD-10 Physics</a:t>
            </a:r>
            <a:endParaRPr lang="en-US" sz="7200" dirty="0"/>
          </a:p>
        </p:txBody>
      </p:sp>
      <p:sp>
        <p:nvSpPr>
          <p:cNvPr id="3" name="Subtitle 2"/>
          <p:cNvSpPr>
            <a:spLocks noGrp="1"/>
          </p:cNvSpPr>
          <p:nvPr>
            <p:ph type="subTitle" idx="1"/>
          </p:nvPr>
        </p:nvSpPr>
        <p:spPr/>
        <p:txBody>
          <a:bodyPr/>
          <a:lstStyle/>
          <a:p>
            <a:pPr>
              <a:spcBef>
                <a:spcPts val="0"/>
              </a:spcBef>
            </a:pPr>
            <a:r>
              <a:rPr lang="en-US" sz="2800" dirty="0" smtClean="0">
                <a:solidFill>
                  <a:schemeClr val="tx1"/>
                </a:solidFill>
              </a:rPr>
              <a:t>Chapter-10 </a:t>
            </a:r>
            <a:r>
              <a:rPr lang="en-US" sz="2800" dirty="0" smtClean="0">
                <a:solidFill>
                  <a:schemeClr val="tx1">
                    <a:lumMod val="75000"/>
                  </a:schemeClr>
                </a:solidFill>
              </a:rPr>
              <a:t>Current Electricity</a:t>
            </a:r>
            <a:r>
              <a:rPr lang="en-US" sz="2800" dirty="0" smtClean="0">
                <a:solidFill>
                  <a:schemeClr val="tx1">
                    <a:lumMod val="85000"/>
                  </a:schemeClr>
                </a:solidFill>
              </a:rPr>
              <a:t>			</a:t>
            </a:r>
            <a:endParaRPr lang="en-US" sz="2800" dirty="0">
              <a:solidFill>
                <a:schemeClr val="tx1">
                  <a:lumMod val="85000"/>
                </a:schemeClr>
              </a:solidFill>
            </a:endParaRPr>
          </a:p>
          <a:p>
            <a:pPr>
              <a:spcBef>
                <a:spcPts val="0"/>
              </a:spcBef>
            </a:pPr>
            <a:r>
              <a:rPr lang="en-US" sz="2800" dirty="0" smtClean="0">
                <a:solidFill>
                  <a:schemeClr val="tx1"/>
                </a:solidFill>
              </a:rPr>
              <a:t>Topic – </a:t>
            </a:r>
            <a:r>
              <a:rPr lang="en-US" sz="2800" dirty="0" smtClean="0">
                <a:solidFill>
                  <a:schemeClr val="tx1">
                    <a:lumMod val="75000"/>
                  </a:schemeClr>
                </a:solidFill>
              </a:rPr>
              <a:t>Electric circuit and conductance</a:t>
            </a:r>
          </a:p>
          <a:p>
            <a:endParaRPr lang="en-US" dirty="0"/>
          </a:p>
        </p:txBody>
      </p:sp>
    </p:spTree>
    <p:extLst>
      <p:ext uri="{BB962C8B-B14F-4D97-AF65-F5344CB8AC3E}">
        <p14:creationId xmlns:p14="http://schemas.microsoft.com/office/powerpoint/2010/main" val="2942255019"/>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1412" y="178130"/>
            <a:ext cx="9905999" cy="6448301"/>
          </a:xfrm>
        </p:spPr>
        <p:txBody>
          <a:bodyPr/>
          <a:lstStyle/>
          <a:p>
            <a:pPr marL="0" indent="0">
              <a:buNone/>
            </a:pPr>
            <a:r>
              <a:rPr lang="en-US" sz="4400" b="1" dirty="0" smtClean="0"/>
              <a:t>Factors affecting resistance</a:t>
            </a:r>
          </a:p>
          <a:p>
            <a:pPr marL="514350" indent="-514350">
              <a:buFont typeface="+mj-lt"/>
              <a:buAutoNum type="romanLcPeriod"/>
            </a:pPr>
            <a:r>
              <a:rPr lang="en-US" dirty="0" smtClean="0"/>
              <a:t>Length of Conductor</a:t>
            </a:r>
          </a:p>
          <a:p>
            <a:pPr marL="514350" indent="-514350">
              <a:buFont typeface="+mj-lt"/>
              <a:buAutoNum type="romanLcPeriod"/>
            </a:pPr>
            <a:r>
              <a:rPr lang="en-US" dirty="0" smtClean="0"/>
              <a:t>Area of cross-section of conductor (or thickness of the conductor).</a:t>
            </a:r>
          </a:p>
          <a:p>
            <a:pPr marL="514350" indent="-514350">
              <a:buFont typeface="+mj-lt"/>
              <a:buAutoNum type="romanLcPeriod"/>
            </a:pPr>
            <a:r>
              <a:rPr lang="en-US" dirty="0" smtClean="0"/>
              <a:t>Nature of the material of the conductor, and</a:t>
            </a:r>
          </a:p>
          <a:p>
            <a:pPr marL="514350" indent="-514350">
              <a:buFont typeface="+mj-lt"/>
              <a:buAutoNum type="romanLcPeriod"/>
            </a:pPr>
            <a:r>
              <a:rPr lang="en-US" dirty="0" smtClean="0"/>
              <a:t>Temperature of the conductor.</a:t>
            </a:r>
            <a:endParaRPr lang="en-US" dirty="0"/>
          </a:p>
        </p:txBody>
      </p:sp>
      <p:pic>
        <p:nvPicPr>
          <p:cNvPr id="4" name="Picture 3"/>
          <p:cNvPicPr>
            <a:picLocks noChangeAspect="1"/>
          </p:cNvPicPr>
          <p:nvPr/>
        </p:nvPicPr>
        <p:blipFill>
          <a:blip r:embed="rId2"/>
          <a:stretch>
            <a:fillRect/>
          </a:stretch>
        </p:blipFill>
        <p:spPr>
          <a:xfrm>
            <a:off x="3156494" y="3335964"/>
            <a:ext cx="5875833" cy="3290467"/>
          </a:xfrm>
          <a:prstGeom prst="rect">
            <a:avLst/>
          </a:prstGeom>
        </p:spPr>
      </p:pic>
    </p:spTree>
    <p:extLst>
      <p:ext uri="{BB962C8B-B14F-4D97-AF65-F5344CB8AC3E}">
        <p14:creationId xmlns:p14="http://schemas.microsoft.com/office/powerpoint/2010/main" val="21928898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39171" y="106877"/>
                <a:ext cx="9905999" cy="6607821"/>
              </a:xfrm>
            </p:spPr>
            <p:txBody>
              <a:bodyPr>
                <a:normAutofit/>
              </a:bodyPr>
              <a:lstStyle/>
              <a:p>
                <a:pPr marL="0" indent="0">
                  <a:buNone/>
                </a:pPr>
                <a:r>
                  <a:rPr lang="en-US" sz="4800" b="1" dirty="0" smtClean="0"/>
                  <a:t>Specific Resistance</a:t>
                </a:r>
              </a:p>
              <a:p>
                <a:r>
                  <a:rPr lang="en-US" dirty="0" smtClean="0"/>
                  <a:t>Experimentally, it is observed:</a:t>
                </a:r>
              </a:p>
              <a:p>
                <a:pPr lvl="1"/>
                <a:r>
                  <a:rPr lang="en-US" sz="2400" dirty="0" smtClean="0"/>
                  <a:t>The resistance of a wire is directly proportional to its length.</a:t>
                </a:r>
              </a:p>
              <a:p>
                <a:pPr marL="457200" lvl="1" indent="0">
                  <a:buNone/>
                </a:pPr>
                <a:r>
                  <a:rPr lang="en-US" sz="2400" b="0" dirty="0" smtClean="0">
                    <a:solidFill>
                      <a:srgbClr val="FFC000"/>
                    </a:solidFill>
                  </a:rPr>
                  <a:t>                                  </a:t>
                </a:r>
                <a14:m>
                  <m:oMath xmlns:m="http://schemas.openxmlformats.org/officeDocument/2006/math">
                    <m:r>
                      <a:rPr lang="en-US" sz="2400" b="0" i="1" smtClean="0">
                        <a:solidFill>
                          <a:srgbClr val="FFC000"/>
                        </a:solidFill>
                        <a:latin typeface="Cambria Math" panose="02040503050406030204" pitchFamily="18" charset="0"/>
                      </a:rPr>
                      <m:t>𝑅</m:t>
                    </m:r>
                    <m:r>
                      <a:rPr lang="en-US" sz="2400" b="0" i="1" smtClean="0">
                        <a:solidFill>
                          <a:srgbClr val="FFC000"/>
                        </a:solidFill>
                        <a:latin typeface="Cambria Math" panose="02040503050406030204" pitchFamily="18" charset="0"/>
                        <a:ea typeface="Cambria Math" panose="02040503050406030204" pitchFamily="18" charset="0"/>
                      </a:rPr>
                      <m:t>∝</m:t>
                    </m:r>
                    <m:r>
                      <a:rPr lang="en-US" sz="2400" b="0" i="1" smtClean="0">
                        <a:solidFill>
                          <a:srgbClr val="FFC000"/>
                        </a:solidFill>
                        <a:latin typeface="Cambria Math" panose="02040503050406030204" pitchFamily="18" charset="0"/>
                        <a:ea typeface="Cambria Math" panose="02040503050406030204" pitchFamily="18" charset="0"/>
                      </a:rPr>
                      <m:t>𝑙</m:t>
                    </m:r>
                  </m:oMath>
                </a14:m>
                <a:r>
                  <a:rPr lang="en-US" sz="2400" dirty="0" smtClean="0"/>
                  <a:t>        ……………………. (1)</a:t>
                </a:r>
              </a:p>
              <a:p>
                <a:pPr marL="457200" lvl="1" indent="0">
                  <a:buNone/>
                </a:pPr>
                <a:endParaRPr lang="en-US" sz="2400" dirty="0" smtClean="0"/>
              </a:p>
              <a:p>
                <a:pPr lvl="1"/>
                <a:r>
                  <a:rPr lang="en-US" sz="2400" dirty="0" smtClean="0"/>
                  <a:t>The resistance of wire is inversely proportional to the area of cross-section of the wire.</a:t>
                </a:r>
              </a:p>
              <a:p>
                <a:pPr marL="0" indent="0">
                  <a:buNone/>
                </a:pPr>
                <a:r>
                  <a:rPr lang="en-US" dirty="0" smtClean="0">
                    <a:solidFill>
                      <a:srgbClr val="FFC000"/>
                    </a:solidFill>
                  </a:rPr>
                  <a:t>                                        </a:t>
                </a:r>
                <a14:m>
                  <m:oMath xmlns:m="http://schemas.openxmlformats.org/officeDocument/2006/math">
                    <m:r>
                      <a:rPr lang="en-US" i="1">
                        <a:solidFill>
                          <a:srgbClr val="FFC000"/>
                        </a:solidFill>
                        <a:latin typeface="Cambria Math" panose="02040503050406030204" pitchFamily="18" charset="0"/>
                      </a:rPr>
                      <m:t>𝑅</m:t>
                    </m:r>
                    <m:r>
                      <a:rPr lang="en-US" i="1">
                        <a:solidFill>
                          <a:srgbClr val="FFC000"/>
                        </a:solidFill>
                        <a:latin typeface="Cambria Math" panose="02040503050406030204" pitchFamily="18" charset="0"/>
                        <a:ea typeface="Cambria Math" panose="02040503050406030204" pitchFamily="18" charset="0"/>
                      </a:rPr>
                      <m:t>∝</m:t>
                    </m:r>
                    <m:f>
                      <m:fPr>
                        <m:ctrlPr>
                          <a:rPr lang="en-US" i="1" smtClean="0">
                            <a:solidFill>
                              <a:srgbClr val="FFC000"/>
                            </a:solidFill>
                            <a:latin typeface="Cambria Math" panose="02040503050406030204" pitchFamily="18" charset="0"/>
                            <a:ea typeface="Cambria Math" panose="02040503050406030204" pitchFamily="18" charset="0"/>
                          </a:rPr>
                        </m:ctrlPr>
                      </m:fPr>
                      <m:num>
                        <m:r>
                          <a:rPr lang="en-US" b="0" i="1" smtClean="0">
                            <a:solidFill>
                              <a:srgbClr val="FFC000"/>
                            </a:solidFill>
                            <a:latin typeface="Cambria Math" panose="02040503050406030204" pitchFamily="18" charset="0"/>
                            <a:ea typeface="Cambria Math" panose="02040503050406030204" pitchFamily="18" charset="0"/>
                          </a:rPr>
                          <m:t>1</m:t>
                        </m:r>
                      </m:num>
                      <m:den>
                        <m:r>
                          <a:rPr lang="en-US" b="0" i="1" smtClean="0">
                            <a:solidFill>
                              <a:srgbClr val="FFC000"/>
                            </a:solidFill>
                            <a:latin typeface="Cambria Math" panose="02040503050406030204" pitchFamily="18" charset="0"/>
                            <a:ea typeface="Cambria Math" panose="02040503050406030204" pitchFamily="18" charset="0"/>
                          </a:rPr>
                          <m:t>𝐴</m:t>
                        </m:r>
                      </m:den>
                    </m:f>
                  </m:oMath>
                </a14:m>
                <a:r>
                  <a:rPr lang="en-US" dirty="0"/>
                  <a:t>       </a:t>
                </a:r>
                <a:r>
                  <a:rPr lang="en-US" dirty="0" smtClean="0"/>
                  <a:t>……………………. (2)</a:t>
                </a:r>
              </a:p>
              <a:p>
                <a:pPr marL="0" indent="0">
                  <a:buNone/>
                </a:pPr>
                <a:r>
                  <a:rPr lang="en-US" dirty="0" smtClean="0"/>
                  <a:t>          From (1) &amp; (2), </a:t>
                </a:r>
              </a:p>
              <a:p>
                <a:pPr marL="0" indent="0">
                  <a:buNone/>
                </a:pPr>
                <a:r>
                  <a:rPr lang="en-US" dirty="0" smtClean="0">
                    <a:solidFill>
                      <a:srgbClr val="FFC000"/>
                    </a:solidFill>
                  </a:rPr>
                  <a:t>                                                   </a:t>
                </a:r>
                <a14:m>
                  <m:oMath xmlns:m="http://schemas.openxmlformats.org/officeDocument/2006/math">
                    <m:r>
                      <a:rPr lang="en-US" i="1">
                        <a:solidFill>
                          <a:srgbClr val="FFC000"/>
                        </a:solidFill>
                        <a:latin typeface="Cambria Math" panose="02040503050406030204" pitchFamily="18" charset="0"/>
                      </a:rPr>
                      <m:t>𝑅</m:t>
                    </m:r>
                    <m:r>
                      <a:rPr lang="en-US" i="1">
                        <a:solidFill>
                          <a:srgbClr val="FFC000"/>
                        </a:solidFill>
                        <a:latin typeface="Cambria Math" panose="02040503050406030204" pitchFamily="18" charset="0"/>
                        <a:ea typeface="Cambria Math" panose="02040503050406030204" pitchFamily="18" charset="0"/>
                      </a:rPr>
                      <m:t>∝</m:t>
                    </m:r>
                    <m:f>
                      <m:fPr>
                        <m:ctrlPr>
                          <a:rPr lang="en-US" i="1">
                            <a:solidFill>
                              <a:srgbClr val="FFC000"/>
                            </a:solidFill>
                            <a:latin typeface="Cambria Math" panose="02040503050406030204" pitchFamily="18" charset="0"/>
                            <a:ea typeface="Cambria Math" panose="02040503050406030204" pitchFamily="18" charset="0"/>
                          </a:rPr>
                        </m:ctrlPr>
                      </m:fPr>
                      <m:num>
                        <m:r>
                          <a:rPr lang="en-US" b="0" i="1" smtClean="0">
                            <a:solidFill>
                              <a:srgbClr val="FFC000"/>
                            </a:solidFill>
                            <a:latin typeface="Cambria Math" panose="02040503050406030204" pitchFamily="18" charset="0"/>
                            <a:ea typeface="Cambria Math" panose="02040503050406030204" pitchFamily="18" charset="0"/>
                          </a:rPr>
                          <m:t>𝑙</m:t>
                        </m:r>
                      </m:num>
                      <m:den>
                        <m:r>
                          <a:rPr lang="en-US" i="1">
                            <a:solidFill>
                              <a:srgbClr val="FFC000"/>
                            </a:solidFill>
                            <a:latin typeface="Cambria Math" panose="02040503050406030204" pitchFamily="18" charset="0"/>
                            <a:ea typeface="Cambria Math" panose="02040503050406030204" pitchFamily="18" charset="0"/>
                          </a:rPr>
                          <m:t>𝐴</m:t>
                        </m:r>
                      </m:den>
                    </m:f>
                  </m:oMath>
                </a14:m>
                <a:endParaRPr lang="en-US" dirty="0" smtClean="0"/>
              </a:p>
              <a:p>
                <a:pPr marL="0" indent="0">
                  <a:buNone/>
                </a:pPr>
                <a:endParaRPr lang="en-US" dirty="0" smtClean="0"/>
              </a:p>
              <a:p>
                <a:pPr marL="0" indent="0">
                  <a:buNone/>
                </a:pPr>
                <a:endParaRPr lang="en-US" dirty="0"/>
              </a:p>
              <a:p>
                <a:endParaRPr lang="en-US" b="1"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39171" y="106877"/>
                <a:ext cx="9905999" cy="6607821"/>
              </a:xfrm>
              <a:blipFill rotWithShape="0">
                <a:blip r:embed="rId2"/>
                <a:stretch>
                  <a:fillRect l="-2831" t="-923" r="-1231"/>
                </a:stretch>
              </a:blipFill>
            </p:spPr>
            <p:txBody>
              <a:bodyPr/>
              <a:lstStyle/>
              <a:p>
                <a:r>
                  <a:rPr lang="en-US">
                    <a:noFill/>
                  </a:rPr>
                  <a:t> </a:t>
                </a:r>
              </a:p>
            </p:txBody>
          </p:sp>
        </mc:Fallback>
      </mc:AlternateContent>
      <p:pic>
        <p:nvPicPr>
          <p:cNvPr id="4" name="Picture 3"/>
          <p:cNvPicPr>
            <a:picLocks noChangeAspect="1"/>
          </p:cNvPicPr>
          <p:nvPr/>
        </p:nvPicPr>
        <p:blipFill>
          <a:blip r:embed="rId3"/>
          <a:stretch>
            <a:fillRect/>
          </a:stretch>
        </p:blipFill>
        <p:spPr>
          <a:xfrm>
            <a:off x="8987904" y="1316795"/>
            <a:ext cx="2705100" cy="1685925"/>
          </a:xfrm>
          <a:prstGeom prst="rect">
            <a:avLst/>
          </a:prstGeom>
        </p:spPr>
      </p:pic>
    </p:spTree>
    <p:extLst>
      <p:ext uri="{BB962C8B-B14F-4D97-AF65-F5344CB8AC3E}">
        <p14:creationId xmlns:p14="http://schemas.microsoft.com/office/powerpoint/2010/main" val="26841209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1141412" y="382137"/>
                <a:ext cx="10663901" cy="6318914"/>
              </a:xfrm>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US" b="1" i="1">
                          <a:solidFill>
                            <a:srgbClr val="FFC000"/>
                          </a:solidFill>
                          <a:latin typeface="Cambria Math" panose="02040503050406030204" pitchFamily="18" charset="0"/>
                        </a:rPr>
                        <m:t>𝑹</m:t>
                      </m:r>
                      <m:r>
                        <a:rPr lang="en-US" b="1" i="1">
                          <a:solidFill>
                            <a:srgbClr val="FFC000"/>
                          </a:solidFill>
                          <a:latin typeface="Cambria Math" panose="02040503050406030204" pitchFamily="18" charset="0"/>
                        </a:rPr>
                        <m:t>=</m:t>
                      </m:r>
                      <m:r>
                        <a:rPr lang="en-US" b="1" i="1">
                          <a:solidFill>
                            <a:srgbClr val="FFC000"/>
                          </a:solidFill>
                          <a:latin typeface="Cambria Math" panose="02040503050406030204" pitchFamily="18" charset="0"/>
                          <a:ea typeface="Cambria Math" panose="02040503050406030204" pitchFamily="18" charset="0"/>
                        </a:rPr>
                        <m:t>𝝆</m:t>
                      </m:r>
                      <m:r>
                        <a:rPr lang="en-US" b="1" i="1">
                          <a:solidFill>
                            <a:srgbClr val="FFC000"/>
                          </a:solidFill>
                          <a:latin typeface="Cambria Math" panose="02040503050406030204" pitchFamily="18" charset="0"/>
                        </a:rPr>
                        <m:t> </m:t>
                      </m:r>
                      <m:f>
                        <m:fPr>
                          <m:ctrlPr>
                            <a:rPr lang="en-US" b="1" i="1">
                              <a:solidFill>
                                <a:srgbClr val="FFC000"/>
                              </a:solidFill>
                              <a:latin typeface="Cambria Math" panose="02040503050406030204" pitchFamily="18" charset="0"/>
                              <a:ea typeface="Cambria Math" panose="02040503050406030204" pitchFamily="18" charset="0"/>
                            </a:rPr>
                          </m:ctrlPr>
                        </m:fPr>
                        <m:num>
                          <m:r>
                            <a:rPr lang="en-US" b="1" i="1">
                              <a:solidFill>
                                <a:srgbClr val="FFC000"/>
                              </a:solidFill>
                              <a:latin typeface="Cambria Math" panose="02040503050406030204" pitchFamily="18" charset="0"/>
                              <a:ea typeface="Cambria Math" panose="02040503050406030204" pitchFamily="18" charset="0"/>
                            </a:rPr>
                            <m:t>𝒍</m:t>
                          </m:r>
                        </m:num>
                        <m:den>
                          <m:r>
                            <a:rPr lang="en-US" b="1" i="1">
                              <a:solidFill>
                                <a:srgbClr val="FFC000"/>
                              </a:solidFill>
                              <a:latin typeface="Cambria Math" panose="02040503050406030204" pitchFamily="18" charset="0"/>
                              <a:ea typeface="Cambria Math" panose="02040503050406030204" pitchFamily="18" charset="0"/>
                            </a:rPr>
                            <m:t>𝑨</m:t>
                          </m:r>
                        </m:den>
                      </m:f>
                    </m:oMath>
                  </m:oMathPara>
                </a14:m>
                <a:endParaRPr lang="en-US" b="1" dirty="0" smtClean="0"/>
              </a:p>
              <a:p>
                <a:pPr marL="0" indent="0">
                  <a:buNone/>
                </a:pPr>
                <a:r>
                  <a:rPr lang="en-US" dirty="0" smtClean="0"/>
                  <a:t>Where, </a:t>
                </a:r>
                <a14:m>
                  <m:oMath xmlns:m="http://schemas.openxmlformats.org/officeDocument/2006/math">
                    <m:r>
                      <a:rPr lang="en-US" b="1" i="1">
                        <a:solidFill>
                          <a:srgbClr val="FFC000"/>
                        </a:solidFill>
                        <a:latin typeface="Cambria Math" panose="02040503050406030204" pitchFamily="18" charset="0"/>
                        <a:ea typeface="Cambria Math" panose="02040503050406030204" pitchFamily="18" charset="0"/>
                      </a:rPr>
                      <m:t>𝝆</m:t>
                    </m:r>
                  </m:oMath>
                </a14:m>
                <a:r>
                  <a:rPr lang="en-US" dirty="0" smtClean="0"/>
                  <a:t> is a constant,  and is called resistivity or specific resistance of the material of the wire.</a:t>
                </a:r>
              </a:p>
              <a:p>
                <a:pPr marL="0" indent="0">
                  <a:buNone/>
                </a:pPr>
                <a:r>
                  <a:rPr lang="en-US" dirty="0"/>
                  <a:t> </a:t>
                </a:r>
                <a:r>
                  <a:rPr lang="en-US" dirty="0" smtClean="0"/>
                  <a:t>  </a:t>
                </a:r>
                <a:endParaRPr lang="en-US" dirty="0" smtClean="0"/>
              </a:p>
              <a:p>
                <a:pPr marL="0" indent="0">
                  <a:buNone/>
                </a:pPr>
                <a:r>
                  <a:rPr lang="en-US" sz="3200" dirty="0" smtClean="0"/>
                  <a:t>I</a:t>
                </a:r>
                <a:r>
                  <a:rPr lang="en-US" sz="3200" dirty="0" smtClean="0"/>
                  <a:t>f </a:t>
                </a:r>
                <a:r>
                  <a:rPr lang="en-US" sz="3200" dirty="0"/>
                  <a:t>length = 1m and area = 1m</a:t>
                </a:r>
                <a:r>
                  <a:rPr lang="en-US" sz="3200" baseline="30000" dirty="0"/>
                  <a:t>2</a:t>
                </a:r>
                <a:r>
                  <a:rPr lang="en-US" sz="3200" dirty="0"/>
                  <a:t>, then Specific resistance(R) = </a:t>
                </a:r>
                <a14:m>
                  <m:oMath xmlns:m="http://schemas.openxmlformats.org/officeDocument/2006/math">
                    <m:r>
                      <m:rPr>
                        <m:sty m:val="p"/>
                      </m:rPr>
                      <a:rPr lang="en-US" sz="3200">
                        <a:latin typeface="Cambria Math" panose="02040503050406030204" pitchFamily="18" charset="0"/>
                        <a:ea typeface="Cambria Math" panose="02040503050406030204" pitchFamily="18" charset="0"/>
                      </a:rPr>
                      <m:t>ρ</m:t>
                    </m:r>
                  </m:oMath>
                </a14:m>
                <a:endParaRPr lang="en-US" sz="3200" dirty="0" smtClean="0"/>
              </a:p>
              <a:p>
                <a:r>
                  <a:rPr lang="en-US" sz="3200" dirty="0" smtClean="0"/>
                  <a:t>Specific resistance is the resistance of a conductor of unit length and unit cross-sectional area i.e</a:t>
                </a:r>
                <a:r>
                  <a:rPr lang="en-US" sz="3200" dirty="0" smtClean="0"/>
                  <a:t>.</a:t>
                </a:r>
              </a:p>
              <a:p>
                <a:pPr marL="0" indent="0">
                  <a:buNone/>
                </a:pPr>
                <a:endParaRPr lang="en-US" sz="3200" dirty="0" smtClean="0"/>
              </a:p>
              <a:p>
                <a:r>
                  <a:rPr lang="en-US" sz="3200" dirty="0" smtClean="0"/>
                  <a:t>S.I </a:t>
                </a:r>
                <a:r>
                  <a:rPr lang="en-US" sz="3200" dirty="0"/>
                  <a:t>unit </a:t>
                </a:r>
                <a:r>
                  <a:rPr lang="en-US" sz="3200" dirty="0" smtClean="0"/>
                  <a:t>of specific resistance is Ohm-</a:t>
                </a:r>
                <a:r>
                  <a:rPr lang="en-US" sz="3200" dirty="0" err="1" smtClean="0"/>
                  <a:t>metre</a:t>
                </a:r>
                <a:r>
                  <a:rPr lang="en-US" sz="3200" dirty="0" smtClean="0"/>
                  <a:t>.</a:t>
                </a:r>
                <a:endParaRPr lang="en-US" sz="3200"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1141412" y="382137"/>
                <a:ext cx="10663901" cy="6318914"/>
              </a:xfrm>
              <a:blipFill rotWithShape="0">
                <a:blip r:embed="rId2"/>
                <a:stretch>
                  <a:fillRect l="-1829" r="-2400"/>
                </a:stretch>
              </a:blipFill>
            </p:spPr>
            <p:txBody>
              <a:bodyPr/>
              <a:lstStyle/>
              <a:p>
                <a:r>
                  <a:rPr lang="en-US">
                    <a:noFill/>
                  </a:rPr>
                  <a:t> </a:t>
                </a:r>
              </a:p>
            </p:txBody>
          </p:sp>
        </mc:Fallback>
      </mc:AlternateContent>
    </p:spTree>
    <p:extLst>
      <p:ext uri="{BB962C8B-B14F-4D97-AF65-F5344CB8AC3E}">
        <p14:creationId xmlns:p14="http://schemas.microsoft.com/office/powerpoint/2010/main" val="26073147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1412" y="382137"/>
            <a:ext cx="10472833" cy="6318914"/>
          </a:xfrm>
        </p:spPr>
        <p:txBody>
          <a:bodyPr>
            <a:normAutofit/>
          </a:bodyPr>
          <a:lstStyle/>
          <a:p>
            <a:pPr marL="0" indent="0">
              <a:buNone/>
            </a:pPr>
            <a:r>
              <a:rPr lang="en-US" sz="4800" b="1" dirty="0" smtClean="0"/>
              <a:t>Variation of resistance and resistivity with temperature.</a:t>
            </a:r>
          </a:p>
          <a:p>
            <a:pPr marL="0" indent="0">
              <a:buNone/>
            </a:pPr>
            <a:endParaRPr lang="en-US" dirty="0" smtClean="0"/>
          </a:p>
          <a:p>
            <a:pPr>
              <a:lnSpc>
                <a:spcPct val="110000"/>
              </a:lnSpc>
              <a:spcBef>
                <a:spcPts val="0"/>
              </a:spcBef>
            </a:pPr>
            <a:r>
              <a:rPr lang="en-US" dirty="0" smtClean="0"/>
              <a:t>For a metallic conductor, the resistance and resistivity increases with increase in temperature.</a:t>
            </a:r>
          </a:p>
          <a:p>
            <a:pPr marL="0" indent="0">
              <a:lnSpc>
                <a:spcPct val="110000"/>
              </a:lnSpc>
              <a:spcBef>
                <a:spcPts val="0"/>
              </a:spcBef>
              <a:buNone/>
            </a:pPr>
            <a:endParaRPr lang="en-US" dirty="0" smtClean="0"/>
          </a:p>
          <a:p>
            <a:pPr>
              <a:lnSpc>
                <a:spcPct val="110000"/>
              </a:lnSpc>
              <a:spcBef>
                <a:spcPts val="0"/>
              </a:spcBef>
            </a:pPr>
            <a:r>
              <a:rPr lang="en-US" dirty="0" smtClean="0"/>
              <a:t>For alloys (constantan and manganine), the resistance ad resistivity remains practically unchanged with the increase in temperature.</a:t>
            </a:r>
          </a:p>
          <a:p>
            <a:pPr marL="0" indent="0">
              <a:lnSpc>
                <a:spcPct val="110000"/>
              </a:lnSpc>
              <a:spcBef>
                <a:spcPts val="0"/>
              </a:spcBef>
              <a:buNone/>
            </a:pPr>
            <a:endParaRPr lang="en-US" dirty="0" smtClean="0"/>
          </a:p>
          <a:p>
            <a:pPr>
              <a:lnSpc>
                <a:spcPct val="110000"/>
              </a:lnSpc>
              <a:spcBef>
                <a:spcPts val="0"/>
              </a:spcBef>
            </a:pPr>
            <a:r>
              <a:rPr lang="en-US" dirty="0" smtClean="0"/>
              <a:t>For semiconductors (such silicon, germanium), the resistance decreases with decrease in temperature.</a:t>
            </a:r>
          </a:p>
          <a:p>
            <a:endParaRPr lang="en-US" dirty="0"/>
          </a:p>
        </p:txBody>
      </p:sp>
    </p:spTree>
    <p:extLst>
      <p:ext uri="{BB962C8B-B14F-4D97-AF65-F5344CB8AC3E}">
        <p14:creationId xmlns:p14="http://schemas.microsoft.com/office/powerpoint/2010/main" val="11299185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Thank you</a:t>
            </a:r>
            <a:endParaRPr lang="en-US" dirty="0"/>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275275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32" presetClass="emph" presetSubtype="0" repeatCount="indefinite" fill="hold" grpId="1" nodeType="withEffect">
                                  <p:stCondLst>
                                    <p:cond delay="0"/>
                                  </p:stCondLst>
                                  <p:endCondLst>
                                    <p:cond evt="onNext" delay="0">
                                      <p:tgtEl>
                                        <p:sldTgt/>
                                      </p:tgtEl>
                                    </p:cond>
                                  </p:endCondLst>
                                  <p:childTnLst>
                                    <p:animRot by="120000">
                                      <p:cBhvr>
                                        <p:cTn id="11" dur="50" fill="hold">
                                          <p:stCondLst>
                                            <p:cond delay="0"/>
                                          </p:stCondLst>
                                        </p:cTn>
                                        <p:tgtEl>
                                          <p:spTgt spid="4"/>
                                        </p:tgtEl>
                                        <p:attrNameLst>
                                          <p:attrName>r</p:attrName>
                                        </p:attrNameLst>
                                      </p:cBhvr>
                                    </p:animRot>
                                    <p:animRot by="-240000">
                                      <p:cBhvr>
                                        <p:cTn id="12" dur="100" fill="hold">
                                          <p:stCondLst>
                                            <p:cond delay="100"/>
                                          </p:stCondLst>
                                        </p:cTn>
                                        <p:tgtEl>
                                          <p:spTgt spid="4"/>
                                        </p:tgtEl>
                                        <p:attrNameLst>
                                          <p:attrName>r</p:attrName>
                                        </p:attrNameLst>
                                      </p:cBhvr>
                                    </p:animRot>
                                    <p:animRot by="240000">
                                      <p:cBhvr>
                                        <p:cTn id="13" dur="100" fill="hold">
                                          <p:stCondLst>
                                            <p:cond delay="200"/>
                                          </p:stCondLst>
                                        </p:cTn>
                                        <p:tgtEl>
                                          <p:spTgt spid="4"/>
                                        </p:tgtEl>
                                        <p:attrNameLst>
                                          <p:attrName>r</p:attrName>
                                        </p:attrNameLst>
                                      </p:cBhvr>
                                    </p:animRot>
                                    <p:animRot by="-240000">
                                      <p:cBhvr>
                                        <p:cTn id="14" dur="100" fill="hold">
                                          <p:stCondLst>
                                            <p:cond delay="300"/>
                                          </p:stCondLst>
                                        </p:cTn>
                                        <p:tgtEl>
                                          <p:spTgt spid="4"/>
                                        </p:tgtEl>
                                        <p:attrNameLst>
                                          <p:attrName>r</p:attrName>
                                        </p:attrNameLst>
                                      </p:cBhvr>
                                    </p:animRot>
                                    <p:animRot by="120000">
                                      <p:cBhvr>
                                        <p:cTn id="15" dur="100" fill="hold">
                                          <p:stCondLst>
                                            <p:cond delay="4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Electric circuit</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290243959"/>
              </p:ext>
            </p:extLst>
          </p:nvPr>
        </p:nvGraphicFramePr>
        <p:xfrm>
          <a:off x="1141412" y="1853701"/>
          <a:ext cx="9905999" cy="18721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Diagram 5"/>
          <p:cNvGraphicFramePr/>
          <p:nvPr>
            <p:extLst>
              <p:ext uri="{D42A27DB-BD31-4B8C-83A1-F6EECF244321}">
                <p14:modId xmlns:p14="http://schemas.microsoft.com/office/powerpoint/2010/main" val="2359566799"/>
              </p:ext>
            </p:extLst>
          </p:nvPr>
        </p:nvGraphicFramePr>
        <p:xfrm>
          <a:off x="1609918" y="3473584"/>
          <a:ext cx="9437493" cy="242077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3" name="Picture 2"/>
          <p:cNvPicPr>
            <a:picLocks noChangeAspect="1"/>
          </p:cNvPicPr>
          <p:nvPr/>
        </p:nvPicPr>
        <p:blipFill rotWithShape="1">
          <a:blip r:embed="rId12"/>
          <a:srcRect l="49283" t="28472" r="-378" b="17111"/>
          <a:stretch/>
        </p:blipFill>
        <p:spPr>
          <a:xfrm>
            <a:off x="2695698" y="5296418"/>
            <a:ext cx="2506497" cy="1155477"/>
          </a:xfrm>
          <a:prstGeom prst="rect">
            <a:avLst/>
          </a:prstGeom>
        </p:spPr>
      </p:pic>
      <p:pic>
        <p:nvPicPr>
          <p:cNvPr id="4" name="Picture 3"/>
          <p:cNvPicPr>
            <a:picLocks noChangeAspect="1"/>
          </p:cNvPicPr>
          <p:nvPr/>
        </p:nvPicPr>
        <p:blipFill rotWithShape="1">
          <a:blip r:embed="rId13"/>
          <a:srcRect t="32695" r="49837" b="14682"/>
          <a:stretch/>
        </p:blipFill>
        <p:spPr>
          <a:xfrm>
            <a:off x="7610590" y="5296418"/>
            <a:ext cx="2562231" cy="1195890"/>
          </a:xfrm>
          <a:prstGeom prst="rect">
            <a:avLst/>
          </a:prstGeom>
        </p:spPr>
      </p:pic>
    </p:spTree>
    <p:extLst>
      <p:ext uri="{BB962C8B-B14F-4D97-AF65-F5344CB8AC3E}">
        <p14:creationId xmlns:p14="http://schemas.microsoft.com/office/powerpoint/2010/main" val="302789991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1412" y="320634"/>
            <a:ext cx="9981513" cy="6134757"/>
          </a:xfrm>
        </p:spPr>
        <p:txBody>
          <a:bodyPr>
            <a:normAutofit fontScale="62500" lnSpcReduction="20000"/>
          </a:bodyPr>
          <a:lstStyle/>
          <a:p>
            <a:pPr>
              <a:lnSpc>
                <a:spcPct val="100000"/>
              </a:lnSpc>
              <a:spcBef>
                <a:spcPts val="0"/>
              </a:spcBef>
            </a:pPr>
            <a:r>
              <a:rPr lang="en-US" sz="5100" dirty="0" smtClean="0"/>
              <a:t>Closed Circuit: The circuit is called closed when the current flows in the circuit i.e. there is a continuous conducting path between the two terminals of a battery. 			     </a:t>
            </a:r>
            <a:r>
              <a:rPr lang="en-US" sz="5100" dirty="0" smtClean="0">
                <a:solidFill>
                  <a:srgbClr val="FFFF00"/>
                </a:solidFill>
              </a:rPr>
              <a:t>In a closed circuit, the bulb lights up </a:t>
            </a:r>
            <a:r>
              <a:rPr lang="en-US" sz="5100" dirty="0" smtClean="0"/>
              <a:t>(as shown in fig. A) </a:t>
            </a:r>
          </a:p>
          <a:p>
            <a:pPr marL="0" indent="0">
              <a:lnSpc>
                <a:spcPct val="100000"/>
              </a:lnSpc>
              <a:spcBef>
                <a:spcPts val="0"/>
              </a:spcBef>
              <a:buNone/>
            </a:pPr>
            <a:endParaRPr lang="en-US" dirty="0" smtClean="0"/>
          </a:p>
          <a:p>
            <a:pPr marL="0" indent="0">
              <a:lnSpc>
                <a:spcPct val="100000"/>
              </a:lnSpc>
              <a:spcBef>
                <a:spcPts val="0"/>
              </a:spcBef>
              <a:buNone/>
            </a:pPr>
            <a:endParaRPr lang="en-US" dirty="0"/>
          </a:p>
          <a:p>
            <a:pPr marL="0" indent="0">
              <a:lnSpc>
                <a:spcPct val="100000"/>
              </a:lnSpc>
              <a:spcBef>
                <a:spcPts val="0"/>
              </a:spcBef>
              <a:buNone/>
            </a:pPr>
            <a:endParaRPr lang="en-US" dirty="0" smtClean="0"/>
          </a:p>
          <a:p>
            <a:pPr marL="0" indent="0">
              <a:lnSpc>
                <a:spcPct val="100000"/>
              </a:lnSpc>
              <a:spcBef>
                <a:spcPts val="0"/>
              </a:spcBef>
              <a:buNone/>
            </a:pPr>
            <a:endParaRPr lang="en-US" dirty="0"/>
          </a:p>
          <a:p>
            <a:pPr marL="0" indent="0">
              <a:lnSpc>
                <a:spcPct val="100000"/>
              </a:lnSpc>
              <a:spcBef>
                <a:spcPts val="0"/>
              </a:spcBef>
              <a:buNone/>
            </a:pPr>
            <a:endParaRPr lang="en-US" dirty="0" smtClean="0"/>
          </a:p>
          <a:p>
            <a:pPr marL="0" indent="0">
              <a:lnSpc>
                <a:spcPct val="100000"/>
              </a:lnSpc>
              <a:spcBef>
                <a:spcPts val="0"/>
              </a:spcBef>
              <a:buNone/>
            </a:pPr>
            <a:endParaRPr lang="en-US" dirty="0" smtClean="0"/>
          </a:p>
          <a:p>
            <a:pPr marL="0" indent="0">
              <a:lnSpc>
                <a:spcPct val="100000"/>
              </a:lnSpc>
              <a:spcBef>
                <a:spcPts val="0"/>
              </a:spcBef>
              <a:buNone/>
            </a:pPr>
            <a:endParaRPr lang="en-US" sz="5100" dirty="0" smtClean="0"/>
          </a:p>
          <a:p>
            <a:pPr>
              <a:lnSpc>
                <a:spcPct val="100000"/>
              </a:lnSpc>
              <a:spcBef>
                <a:spcPts val="0"/>
              </a:spcBef>
            </a:pPr>
            <a:r>
              <a:rPr lang="en-US" sz="5100" dirty="0" smtClean="0"/>
              <a:t>Open Circuit: </a:t>
            </a:r>
            <a:r>
              <a:rPr lang="en-US" sz="5100" dirty="0"/>
              <a:t>The circuit is called </a:t>
            </a:r>
            <a:r>
              <a:rPr lang="en-US" sz="5100" dirty="0" smtClean="0"/>
              <a:t>open when </a:t>
            </a:r>
            <a:r>
              <a:rPr lang="en-US" sz="5100" dirty="0"/>
              <a:t>the </a:t>
            </a:r>
            <a:r>
              <a:rPr lang="en-US" sz="5100" dirty="0" smtClean="0"/>
              <a:t>current flowing in a circuit is zero i.e. there is no continuous connection between the two terminals.    	                        </a:t>
            </a:r>
            <a:r>
              <a:rPr lang="en-US" sz="5100" dirty="0" smtClean="0">
                <a:solidFill>
                  <a:srgbClr val="FFFF00"/>
                </a:solidFill>
              </a:rPr>
              <a:t>In an open circuit, the bulb does not light up </a:t>
            </a:r>
            <a:r>
              <a:rPr lang="en-US" sz="5100" dirty="0" smtClean="0"/>
              <a:t>(as shown in fig. B).</a:t>
            </a:r>
            <a:endParaRPr lang="en-US" sz="5100" dirty="0"/>
          </a:p>
        </p:txBody>
      </p:sp>
    </p:spTree>
    <p:extLst>
      <p:ext uri="{BB962C8B-B14F-4D97-AF65-F5344CB8AC3E}">
        <p14:creationId xmlns:p14="http://schemas.microsoft.com/office/powerpoint/2010/main" val="21649318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68280" y="230682"/>
            <a:ext cx="10786908" cy="6407624"/>
          </a:xfrm>
        </p:spPr>
        <p:txBody>
          <a:bodyPr/>
          <a:lstStyle/>
          <a:p>
            <a:pPr marL="0" indent="0">
              <a:buNone/>
            </a:pPr>
            <a:r>
              <a:rPr lang="en-US" sz="3200" b="1" u="sng" dirty="0" smtClean="0"/>
              <a:t>Electric Resistance</a:t>
            </a:r>
          </a:p>
          <a:p>
            <a:pPr marL="0" indent="0">
              <a:spcBef>
                <a:spcPts val="0"/>
              </a:spcBef>
              <a:buNone/>
            </a:pPr>
            <a:r>
              <a:rPr lang="en-US" dirty="0" smtClean="0"/>
              <a:t>When current flows through a conductor, (a metallic wire), the wire offers some obstruction to the flow of current.</a:t>
            </a:r>
          </a:p>
          <a:p>
            <a:pPr marL="0" indent="0">
              <a:spcBef>
                <a:spcPts val="0"/>
              </a:spcBef>
              <a:buNone/>
            </a:pPr>
            <a:endParaRPr lang="en-US" dirty="0"/>
          </a:p>
          <a:p>
            <a:pPr marL="0" indent="0">
              <a:spcBef>
                <a:spcPts val="0"/>
              </a:spcBef>
              <a:buNone/>
            </a:pPr>
            <a:r>
              <a:rPr lang="en-US" b="1" dirty="0" smtClean="0"/>
              <a:t>Definition: </a:t>
            </a:r>
            <a:r>
              <a:rPr lang="en-US" dirty="0" smtClean="0"/>
              <a:t>The obstruction offered to the flow of current by the wire (or conductor) is called its resistance.</a:t>
            </a:r>
          </a:p>
          <a:p>
            <a:pPr marL="0" indent="0">
              <a:spcBef>
                <a:spcPts val="0"/>
              </a:spcBef>
              <a:buNone/>
            </a:pPr>
            <a:endParaRPr lang="en-US" dirty="0"/>
          </a:p>
          <a:p>
            <a:pPr marL="0" indent="0">
              <a:spcBef>
                <a:spcPts val="0"/>
              </a:spcBef>
              <a:buNone/>
            </a:pPr>
            <a:r>
              <a:rPr lang="en-US" sz="3200" b="1" u="sng" dirty="0" smtClean="0"/>
              <a:t>Cause for Resistance</a:t>
            </a:r>
            <a:endParaRPr lang="en-US" sz="3200" b="1" dirty="0" smtClean="0"/>
          </a:p>
          <a:p>
            <a:pPr marL="514350" indent="-514350">
              <a:spcBef>
                <a:spcPts val="0"/>
              </a:spcBef>
              <a:buFont typeface="+mj-lt"/>
              <a:buAutoNum type="romanLcPeriod"/>
            </a:pPr>
            <a:r>
              <a:rPr lang="en-US" dirty="0" smtClean="0">
                <a:solidFill>
                  <a:srgbClr val="FFC000"/>
                </a:solidFill>
              </a:rPr>
              <a:t>When there is zero potential difference</a:t>
            </a:r>
            <a:r>
              <a:rPr lang="en-US" dirty="0" smtClean="0"/>
              <a:t>, the free electron of metal move at random, colliding among themselves and with the fixed positive ions (i.e. the atoms which have lost electrons).</a:t>
            </a:r>
            <a:endParaRPr lang="en-US" dirty="0"/>
          </a:p>
        </p:txBody>
      </p:sp>
      <p:pic>
        <p:nvPicPr>
          <p:cNvPr id="9" name="Picture 8"/>
          <p:cNvPicPr>
            <a:picLocks noChangeAspect="1"/>
          </p:cNvPicPr>
          <p:nvPr/>
        </p:nvPicPr>
        <p:blipFill rotWithShape="1">
          <a:blip r:embed="rId2"/>
          <a:srcRect b="57483"/>
          <a:stretch/>
        </p:blipFill>
        <p:spPr>
          <a:xfrm>
            <a:off x="4808561" y="5045668"/>
            <a:ext cx="4867701" cy="1592638"/>
          </a:xfrm>
          <a:prstGeom prst="rect">
            <a:avLst/>
          </a:prstGeom>
        </p:spPr>
      </p:pic>
    </p:spTree>
    <p:extLst>
      <p:ext uri="{BB962C8B-B14F-4D97-AF65-F5344CB8AC3E}">
        <p14:creationId xmlns:p14="http://schemas.microsoft.com/office/powerpoint/2010/main" val="32056113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2654" y="600501"/>
            <a:ext cx="9905999" cy="5859676"/>
          </a:xfrm>
        </p:spPr>
        <p:txBody>
          <a:bodyPr/>
          <a:lstStyle/>
          <a:p>
            <a:pPr marL="0" indent="0">
              <a:lnSpc>
                <a:spcPct val="100000"/>
              </a:lnSpc>
              <a:spcBef>
                <a:spcPts val="0"/>
              </a:spcBef>
              <a:buNone/>
            </a:pPr>
            <a:r>
              <a:rPr lang="en-US" dirty="0" smtClean="0"/>
              <a:t>ii. When there is some potential difference across the ends of metallic wire, the electrons inside it start moving from the negative potential towards the positive potential. Due to this, speed of the electrons increase. During their movement, they collide with the fixed positive ions and hence these electrons lose their speed, but due to the existing potential difference, the electrons are again accelerated towards the positive terminal.</a:t>
            </a:r>
          </a:p>
          <a:p>
            <a:pPr marL="0" indent="0">
              <a:lnSpc>
                <a:spcPct val="100000"/>
              </a:lnSpc>
              <a:spcBef>
                <a:spcPts val="0"/>
              </a:spcBef>
              <a:buNone/>
            </a:pPr>
            <a:endParaRPr lang="en-US" dirty="0" smtClean="0"/>
          </a:p>
          <a:p>
            <a:pPr marL="0" indent="0">
              <a:lnSpc>
                <a:spcPct val="100000"/>
              </a:lnSpc>
              <a:spcBef>
                <a:spcPts val="0"/>
              </a:spcBef>
              <a:buNone/>
            </a:pPr>
            <a:endParaRPr lang="en-US" dirty="0"/>
          </a:p>
          <a:p>
            <a:pPr marL="0" indent="0">
              <a:lnSpc>
                <a:spcPct val="100000"/>
              </a:lnSpc>
              <a:spcBef>
                <a:spcPts val="0"/>
              </a:spcBef>
              <a:buNone/>
            </a:pPr>
            <a:endParaRPr lang="en-US" dirty="0" smtClean="0"/>
          </a:p>
          <a:p>
            <a:pPr marL="0" indent="0">
              <a:lnSpc>
                <a:spcPct val="100000"/>
              </a:lnSpc>
              <a:spcBef>
                <a:spcPts val="0"/>
              </a:spcBef>
              <a:buNone/>
            </a:pPr>
            <a:endParaRPr lang="en-US" dirty="0"/>
          </a:p>
          <a:p>
            <a:pPr marL="0" indent="0">
              <a:lnSpc>
                <a:spcPct val="100000"/>
              </a:lnSpc>
              <a:spcBef>
                <a:spcPts val="0"/>
              </a:spcBef>
              <a:buNone/>
            </a:pPr>
            <a:endParaRPr lang="en-US" dirty="0" smtClean="0"/>
          </a:p>
          <a:p>
            <a:pPr marL="0" indent="0">
              <a:lnSpc>
                <a:spcPct val="100000"/>
              </a:lnSpc>
              <a:spcBef>
                <a:spcPts val="0"/>
              </a:spcBef>
              <a:buNone/>
            </a:pPr>
            <a:endParaRPr lang="en-US" dirty="0" smtClean="0"/>
          </a:p>
          <a:p>
            <a:pPr marL="0" indent="0">
              <a:lnSpc>
                <a:spcPct val="100000"/>
              </a:lnSpc>
              <a:spcBef>
                <a:spcPts val="0"/>
              </a:spcBef>
              <a:buNone/>
            </a:pPr>
            <a:endParaRPr lang="en-US" dirty="0" smtClean="0"/>
          </a:p>
          <a:p>
            <a:pPr marL="0" indent="0">
              <a:lnSpc>
                <a:spcPct val="100000"/>
              </a:lnSpc>
              <a:spcBef>
                <a:spcPts val="0"/>
              </a:spcBef>
              <a:buNone/>
            </a:pPr>
            <a:r>
              <a:rPr lang="en-US" dirty="0" smtClean="0"/>
              <a:t>These collisions give rise to certain opposition to the drift of electrons.</a:t>
            </a:r>
          </a:p>
          <a:p>
            <a:pPr marL="0" indent="0">
              <a:lnSpc>
                <a:spcPct val="100000"/>
              </a:lnSpc>
              <a:spcBef>
                <a:spcPts val="0"/>
              </a:spcBef>
              <a:buNone/>
            </a:pPr>
            <a:r>
              <a:rPr lang="en-US" dirty="0" smtClean="0"/>
              <a:t>This opposition is commonly called electric resistance.</a:t>
            </a:r>
            <a:endParaRPr lang="en-US" dirty="0"/>
          </a:p>
        </p:txBody>
      </p:sp>
      <p:pic>
        <p:nvPicPr>
          <p:cNvPr id="4" name="Picture 3"/>
          <p:cNvPicPr>
            <a:picLocks noChangeAspect="1"/>
          </p:cNvPicPr>
          <p:nvPr/>
        </p:nvPicPr>
        <p:blipFill rotWithShape="1">
          <a:blip r:embed="rId2"/>
          <a:srcRect t="53778"/>
          <a:stretch/>
        </p:blipFill>
        <p:spPr>
          <a:xfrm>
            <a:off x="1037371" y="3081521"/>
            <a:ext cx="5254248" cy="186891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7950263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lectrical Resistance - Electricity, Heating and chemical effect of current(CBSE Grade _10 Physic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949880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04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1412" y="285008"/>
            <a:ext cx="10363651" cy="5506193"/>
          </a:xfrm>
        </p:spPr>
        <p:txBody>
          <a:bodyPr/>
          <a:lstStyle/>
          <a:p>
            <a:pPr marL="0" indent="0">
              <a:lnSpc>
                <a:spcPct val="100000"/>
              </a:lnSpc>
              <a:spcBef>
                <a:spcPts val="0"/>
              </a:spcBef>
              <a:buNone/>
            </a:pPr>
            <a:r>
              <a:rPr lang="en-US" sz="4000" b="1" u="sng" dirty="0" smtClean="0"/>
              <a:t>Units of resistance</a:t>
            </a:r>
            <a:r>
              <a:rPr lang="en-US" sz="4000" dirty="0" smtClean="0"/>
              <a:t>:</a:t>
            </a:r>
          </a:p>
          <a:p>
            <a:pPr marL="0" indent="0">
              <a:lnSpc>
                <a:spcPct val="100000"/>
              </a:lnSpc>
              <a:spcBef>
                <a:spcPts val="0"/>
              </a:spcBef>
              <a:buNone/>
            </a:pPr>
            <a:r>
              <a:rPr lang="en-US" dirty="0" smtClean="0"/>
              <a:t>The S.I unit of resistance is Ohm.</a:t>
            </a:r>
          </a:p>
          <a:p>
            <a:pPr marL="0" indent="0">
              <a:lnSpc>
                <a:spcPct val="100000"/>
              </a:lnSpc>
              <a:spcBef>
                <a:spcPts val="0"/>
              </a:spcBef>
              <a:buNone/>
            </a:pPr>
            <a:r>
              <a:rPr lang="en-US" dirty="0" smtClean="0"/>
              <a:t>It is denoted by the symbol </a:t>
            </a:r>
            <a:r>
              <a:rPr lang="el-GR" dirty="0" smtClean="0"/>
              <a:t>Ω</a:t>
            </a:r>
            <a:r>
              <a:rPr lang="en-US" dirty="0"/>
              <a:t> </a:t>
            </a:r>
            <a:r>
              <a:rPr lang="en-US" dirty="0" smtClean="0"/>
              <a:t>(Omega).</a:t>
            </a:r>
          </a:p>
          <a:p>
            <a:pPr marL="0" indent="0">
              <a:lnSpc>
                <a:spcPct val="100000"/>
              </a:lnSpc>
              <a:spcBef>
                <a:spcPts val="0"/>
              </a:spcBef>
              <a:buNone/>
            </a:pPr>
            <a:endParaRPr lang="en-US" dirty="0" smtClean="0"/>
          </a:p>
          <a:p>
            <a:pPr marL="0" indent="0">
              <a:lnSpc>
                <a:spcPct val="100000"/>
              </a:lnSpc>
              <a:spcBef>
                <a:spcPts val="0"/>
              </a:spcBef>
              <a:buNone/>
            </a:pPr>
            <a:r>
              <a:rPr lang="en-US" dirty="0" smtClean="0"/>
              <a:t>Higher resistances are commonly measured in:</a:t>
            </a:r>
          </a:p>
          <a:p>
            <a:pPr>
              <a:lnSpc>
                <a:spcPct val="100000"/>
              </a:lnSpc>
              <a:spcBef>
                <a:spcPts val="0"/>
              </a:spcBef>
            </a:pPr>
            <a:r>
              <a:rPr lang="en-US" sz="3200" b="1" dirty="0" smtClean="0">
                <a:solidFill>
                  <a:srgbClr val="92D050"/>
                </a:solidFill>
              </a:rPr>
              <a:t>kilo-ohm</a:t>
            </a:r>
            <a:r>
              <a:rPr lang="en-US" b="1" dirty="0" smtClean="0"/>
              <a:t>, </a:t>
            </a:r>
            <a:r>
              <a:rPr lang="en-US" dirty="0" smtClean="0"/>
              <a:t>where 1k</a:t>
            </a:r>
            <a:r>
              <a:rPr lang="el-GR" dirty="0" smtClean="0"/>
              <a:t>Ω</a:t>
            </a:r>
            <a:r>
              <a:rPr lang="en-US" dirty="0" smtClean="0"/>
              <a:t> = 10</a:t>
            </a:r>
            <a:r>
              <a:rPr lang="en-US" baseline="30000" dirty="0" smtClean="0"/>
              <a:t>3</a:t>
            </a:r>
            <a:r>
              <a:rPr lang="en-US" dirty="0" smtClean="0"/>
              <a:t> </a:t>
            </a:r>
            <a:r>
              <a:rPr lang="el-GR" dirty="0" smtClean="0"/>
              <a:t>Ω</a:t>
            </a:r>
            <a:endParaRPr lang="en-US" dirty="0" smtClean="0"/>
          </a:p>
          <a:p>
            <a:pPr>
              <a:lnSpc>
                <a:spcPct val="100000"/>
              </a:lnSpc>
              <a:spcBef>
                <a:spcPts val="0"/>
              </a:spcBef>
            </a:pPr>
            <a:r>
              <a:rPr lang="en-US" sz="3200" b="1" dirty="0" smtClean="0">
                <a:solidFill>
                  <a:srgbClr val="92D050"/>
                </a:solidFill>
              </a:rPr>
              <a:t>Mega-ohm</a:t>
            </a:r>
            <a:r>
              <a:rPr lang="en-US" b="1" dirty="0" smtClean="0"/>
              <a:t>, </a:t>
            </a:r>
            <a:r>
              <a:rPr lang="en-US" dirty="0" smtClean="0"/>
              <a:t>where 1M</a:t>
            </a:r>
            <a:r>
              <a:rPr lang="el-GR" dirty="0" smtClean="0"/>
              <a:t>Ω</a:t>
            </a:r>
            <a:r>
              <a:rPr lang="en-US" dirty="0" smtClean="0"/>
              <a:t> </a:t>
            </a:r>
            <a:r>
              <a:rPr lang="en-US" dirty="0"/>
              <a:t>= </a:t>
            </a:r>
            <a:r>
              <a:rPr lang="en-US" dirty="0" smtClean="0"/>
              <a:t>10</a:t>
            </a:r>
            <a:r>
              <a:rPr lang="en-US" baseline="30000" dirty="0" smtClean="0"/>
              <a:t>6</a:t>
            </a:r>
            <a:r>
              <a:rPr lang="en-US" dirty="0" smtClean="0"/>
              <a:t> </a:t>
            </a:r>
            <a:r>
              <a:rPr lang="el-GR" dirty="0" smtClean="0"/>
              <a:t>Ω</a:t>
            </a:r>
            <a:endParaRPr lang="en-US" dirty="0" smtClean="0"/>
          </a:p>
          <a:p>
            <a:pPr>
              <a:lnSpc>
                <a:spcPct val="100000"/>
              </a:lnSpc>
              <a:spcBef>
                <a:spcPts val="0"/>
              </a:spcBef>
            </a:pPr>
            <a:r>
              <a:rPr lang="en-US" sz="3200" b="1" dirty="0" smtClean="0">
                <a:solidFill>
                  <a:srgbClr val="92D050"/>
                </a:solidFill>
              </a:rPr>
              <a:t>Giga-ohm</a:t>
            </a:r>
            <a:r>
              <a:rPr lang="en-US" b="1" dirty="0" smtClean="0"/>
              <a:t>, </a:t>
            </a:r>
            <a:r>
              <a:rPr lang="en-US" dirty="0" smtClean="0"/>
              <a:t>where 1G</a:t>
            </a:r>
            <a:r>
              <a:rPr lang="el-GR" dirty="0" smtClean="0"/>
              <a:t>Ω</a:t>
            </a:r>
            <a:r>
              <a:rPr lang="en-US" dirty="0" smtClean="0"/>
              <a:t> </a:t>
            </a:r>
            <a:r>
              <a:rPr lang="en-US" dirty="0"/>
              <a:t>= </a:t>
            </a:r>
            <a:r>
              <a:rPr lang="en-US" dirty="0" smtClean="0"/>
              <a:t>10</a:t>
            </a:r>
            <a:r>
              <a:rPr lang="en-US" baseline="30000" dirty="0"/>
              <a:t>9</a:t>
            </a:r>
            <a:r>
              <a:rPr lang="en-US" dirty="0" smtClean="0"/>
              <a:t> </a:t>
            </a:r>
            <a:r>
              <a:rPr lang="el-GR" dirty="0" smtClean="0"/>
              <a:t>Ω</a:t>
            </a:r>
            <a:endParaRPr lang="en-US" dirty="0" smtClean="0"/>
          </a:p>
          <a:p>
            <a:pPr marL="0" indent="0">
              <a:lnSpc>
                <a:spcPct val="100000"/>
              </a:lnSpc>
              <a:spcBef>
                <a:spcPts val="0"/>
              </a:spcBef>
              <a:buNone/>
            </a:pPr>
            <a:endParaRPr lang="en-US" b="1" dirty="0">
              <a:solidFill>
                <a:srgbClr val="00B0F0"/>
              </a:solidFill>
            </a:endParaRPr>
          </a:p>
          <a:p>
            <a:pPr marL="0" indent="0">
              <a:lnSpc>
                <a:spcPct val="100000"/>
              </a:lnSpc>
              <a:spcBef>
                <a:spcPts val="0"/>
              </a:spcBef>
              <a:buNone/>
            </a:pPr>
            <a:r>
              <a:rPr lang="en-US" b="1" dirty="0" smtClean="0">
                <a:solidFill>
                  <a:srgbClr val="00B0F0"/>
                </a:solidFill>
              </a:rPr>
              <a:t>One ohm</a:t>
            </a:r>
            <a:r>
              <a:rPr lang="en-US" dirty="0" smtClean="0">
                <a:solidFill>
                  <a:srgbClr val="00B0F0"/>
                </a:solidFill>
              </a:rPr>
              <a:t> </a:t>
            </a:r>
            <a:r>
              <a:rPr lang="en-US" dirty="0" smtClean="0"/>
              <a:t>– A conductor is said to have a resistance of one ohm, if a current of </a:t>
            </a:r>
            <a:r>
              <a:rPr lang="en-US" b="1" dirty="0" smtClean="0"/>
              <a:t>1 A </a:t>
            </a:r>
            <a:r>
              <a:rPr lang="en-US" dirty="0" smtClean="0"/>
              <a:t>flows through it, when its ends are at a potential difference of </a:t>
            </a:r>
            <a:r>
              <a:rPr lang="en-US" b="1" dirty="0" smtClean="0"/>
              <a:t>1 V</a:t>
            </a:r>
            <a:r>
              <a:rPr lang="en-US" dirty="0" smtClean="0"/>
              <a:t>.</a:t>
            </a:r>
            <a:endParaRPr lang="en-US" b="1" dirty="0"/>
          </a:p>
        </p:txBody>
      </p:sp>
    </p:spTree>
    <p:extLst>
      <p:ext uri="{BB962C8B-B14F-4D97-AF65-F5344CB8AC3E}">
        <p14:creationId xmlns:p14="http://schemas.microsoft.com/office/powerpoint/2010/main" val="42067578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1141412" y="213756"/>
                <a:ext cx="10336355" cy="5577445"/>
              </a:xfrm>
            </p:spPr>
            <p:txBody>
              <a:bodyPr>
                <a:normAutofit fontScale="92500" lnSpcReduction="20000"/>
              </a:bodyPr>
              <a:lstStyle/>
              <a:p>
                <a:pPr marL="0" indent="0">
                  <a:lnSpc>
                    <a:spcPct val="100000"/>
                  </a:lnSpc>
                  <a:spcBef>
                    <a:spcPts val="0"/>
                  </a:spcBef>
                  <a:buNone/>
                </a:pPr>
                <a:r>
                  <a:rPr lang="en-US" sz="4000" b="1" u="sng" dirty="0" smtClean="0"/>
                  <a:t>Electrical </a:t>
                </a:r>
                <a:r>
                  <a:rPr lang="en-US" sz="4000" b="1" u="sng" dirty="0" smtClean="0"/>
                  <a:t>conductance</a:t>
                </a:r>
              </a:p>
              <a:p>
                <a:pPr marL="0" indent="0">
                  <a:lnSpc>
                    <a:spcPct val="100000"/>
                  </a:lnSpc>
                  <a:spcBef>
                    <a:spcPts val="0"/>
                  </a:spcBef>
                  <a:buNone/>
                </a:pPr>
                <a:endParaRPr lang="en-US" sz="6000" dirty="0" smtClean="0"/>
              </a:p>
              <a:p>
                <a:pPr marL="0" indent="0">
                  <a:lnSpc>
                    <a:spcPct val="100000"/>
                  </a:lnSpc>
                  <a:spcBef>
                    <a:spcPts val="0"/>
                  </a:spcBef>
                  <a:buNone/>
                </a:pPr>
                <a:r>
                  <a:rPr lang="en-US" sz="4000" b="1" dirty="0" smtClean="0"/>
                  <a:t>Definition:</a:t>
                </a:r>
                <a:r>
                  <a:rPr lang="en-US" sz="4000" dirty="0" smtClean="0"/>
                  <a:t> The reciprocal of electrical resistance is called electrical conductance.</a:t>
                </a:r>
              </a:p>
              <a:p>
                <a:pPr marL="0" indent="0">
                  <a:lnSpc>
                    <a:spcPct val="100000"/>
                  </a:lnSpc>
                  <a:spcBef>
                    <a:spcPts val="0"/>
                  </a:spcBef>
                  <a:buNone/>
                </a:pPr>
                <a:endParaRPr lang="en-US" sz="4000" dirty="0"/>
              </a:p>
              <a:p>
                <a:pPr marL="0" indent="0">
                  <a:lnSpc>
                    <a:spcPct val="100000"/>
                  </a:lnSpc>
                  <a:spcBef>
                    <a:spcPts val="0"/>
                  </a:spcBef>
                  <a:buNone/>
                </a:pPr>
                <a:endParaRPr lang="en-US" dirty="0" smtClean="0"/>
              </a:p>
              <a:p>
                <a:pPr marL="0" indent="0">
                  <a:lnSpc>
                    <a:spcPct val="100000"/>
                  </a:lnSpc>
                  <a:spcBef>
                    <a:spcPts val="0"/>
                  </a:spcBef>
                  <a:buNone/>
                </a:pPr>
                <a:endParaRPr lang="en-US" dirty="0" smtClean="0"/>
              </a:p>
              <a:p>
                <a:pPr marL="0" indent="0">
                  <a:lnSpc>
                    <a:spcPct val="110000"/>
                  </a:lnSpc>
                  <a:spcBef>
                    <a:spcPts val="600"/>
                  </a:spcBef>
                  <a:buNone/>
                </a:pPr>
                <a:r>
                  <a:rPr lang="en-US" sz="4800" dirty="0" smtClean="0"/>
                  <a:t>Therefore, </a:t>
                </a:r>
                <a14:m>
                  <m:oMath xmlns:m="http://schemas.openxmlformats.org/officeDocument/2006/math">
                    <m:r>
                      <m:rPr>
                        <m:sty m:val="p"/>
                      </m:rPr>
                      <a:rPr lang="en-US" sz="4800" b="0" i="0" smtClean="0">
                        <a:solidFill>
                          <a:srgbClr val="FFFF00"/>
                        </a:solidFill>
                        <a:latin typeface="Cambria Math" panose="02040503050406030204" pitchFamily="18" charset="0"/>
                      </a:rPr>
                      <m:t>Conductance</m:t>
                    </m:r>
                    <m:r>
                      <a:rPr lang="en-US" sz="4800" b="0" i="0" smtClean="0">
                        <a:solidFill>
                          <a:srgbClr val="FFFF00"/>
                        </a:solidFill>
                        <a:latin typeface="Cambria Math" panose="02040503050406030204" pitchFamily="18" charset="0"/>
                      </a:rPr>
                      <m:t>= </m:t>
                    </m:r>
                    <m:f>
                      <m:fPr>
                        <m:ctrlPr>
                          <a:rPr lang="en-US" sz="4800" i="1" smtClean="0">
                            <a:solidFill>
                              <a:srgbClr val="FFFF00"/>
                            </a:solidFill>
                            <a:latin typeface="Cambria Math" panose="02040503050406030204" pitchFamily="18" charset="0"/>
                          </a:rPr>
                        </m:ctrlPr>
                      </m:fPr>
                      <m:num>
                        <m:r>
                          <a:rPr lang="en-US" sz="4800" b="0" i="1" smtClean="0">
                            <a:solidFill>
                              <a:srgbClr val="FFFF00"/>
                            </a:solidFill>
                            <a:latin typeface="Cambria Math" panose="02040503050406030204" pitchFamily="18" charset="0"/>
                          </a:rPr>
                          <m:t>1</m:t>
                        </m:r>
                      </m:num>
                      <m:den>
                        <m:r>
                          <m:rPr>
                            <m:sty m:val="p"/>
                          </m:rPr>
                          <a:rPr lang="en-US" sz="4800" b="0" i="0" smtClean="0">
                            <a:solidFill>
                              <a:srgbClr val="FFFF00"/>
                            </a:solidFill>
                            <a:latin typeface="Cambria Math" panose="02040503050406030204" pitchFamily="18" charset="0"/>
                          </a:rPr>
                          <m:t>Resistance</m:t>
                        </m:r>
                      </m:den>
                    </m:f>
                  </m:oMath>
                </a14:m>
                <a:endParaRPr lang="en-US" sz="4800" b="1" dirty="0" smtClean="0"/>
              </a:p>
              <a:p>
                <a:pPr marL="0" indent="0">
                  <a:lnSpc>
                    <a:spcPct val="110000"/>
                  </a:lnSpc>
                  <a:spcBef>
                    <a:spcPts val="600"/>
                  </a:spcBef>
                  <a:buNone/>
                </a:pPr>
                <a:endParaRPr lang="en-US" sz="4800" b="1" dirty="0" smtClean="0"/>
              </a:p>
              <a:p>
                <a:pPr marL="0" indent="0">
                  <a:lnSpc>
                    <a:spcPct val="110000"/>
                  </a:lnSpc>
                  <a:spcBef>
                    <a:spcPts val="600"/>
                  </a:spcBef>
                  <a:buNone/>
                </a:pPr>
                <a:r>
                  <a:rPr lang="en-US" sz="4800" dirty="0" smtClean="0"/>
                  <a:t>Its unit is (ohm)</a:t>
                </a:r>
                <a:r>
                  <a:rPr lang="en-US" sz="4800" baseline="30000" dirty="0" smtClean="0"/>
                  <a:t>-1</a:t>
                </a:r>
                <a:r>
                  <a:rPr lang="en-US" sz="4800" dirty="0"/>
                  <a:t> </a:t>
                </a:r>
                <a:r>
                  <a:rPr lang="en-US" sz="4800" dirty="0" smtClean="0"/>
                  <a:t>or </a:t>
                </a:r>
                <a:r>
                  <a:rPr lang="el-GR" sz="4800" dirty="0" smtClean="0"/>
                  <a:t>Ω</a:t>
                </a:r>
                <a:r>
                  <a:rPr lang="en-US" sz="4800" baseline="30000" dirty="0" smtClean="0"/>
                  <a:t>-1</a:t>
                </a:r>
                <a:r>
                  <a:rPr lang="en-US" sz="4800" dirty="0"/>
                  <a:t> </a:t>
                </a:r>
                <a:r>
                  <a:rPr lang="en-US" sz="4800" dirty="0" smtClean="0"/>
                  <a:t>or </a:t>
                </a:r>
                <a:r>
                  <a:rPr lang="en-US" sz="4800" dirty="0" err="1" smtClean="0"/>
                  <a:t>siemen</a:t>
                </a:r>
                <a:r>
                  <a:rPr lang="en-US" sz="4800" dirty="0" smtClean="0"/>
                  <a:t>.</a:t>
                </a:r>
                <a:endParaRPr lang="en-US" sz="4800" dirty="0" smtClean="0"/>
              </a:p>
              <a:p>
                <a:pPr marL="0" indent="0">
                  <a:buNone/>
                </a:pPr>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1141412" y="213756"/>
                <a:ext cx="10336355" cy="5577445"/>
              </a:xfrm>
              <a:blipFill rotWithShape="0">
                <a:blip r:embed="rId2"/>
                <a:stretch>
                  <a:fillRect l="-2358" t="-3497" b="-2077"/>
                </a:stretch>
              </a:blipFill>
            </p:spPr>
            <p:txBody>
              <a:bodyPr/>
              <a:lstStyle/>
              <a:p>
                <a:r>
                  <a:rPr lang="en-US">
                    <a:noFill/>
                  </a:rPr>
                  <a:t> </a:t>
                </a:r>
              </a:p>
            </p:txBody>
          </p:sp>
        </mc:Fallback>
      </mc:AlternateContent>
    </p:spTree>
    <p:extLst>
      <p:ext uri="{BB962C8B-B14F-4D97-AF65-F5344CB8AC3E}">
        <p14:creationId xmlns:p14="http://schemas.microsoft.com/office/powerpoint/2010/main" val="18072383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39531" y="160338"/>
            <a:ext cx="9905999" cy="6418591"/>
          </a:xfrm>
        </p:spPr>
        <p:txBody>
          <a:bodyPr/>
          <a:lstStyle/>
          <a:p>
            <a:pPr marL="0" indent="0">
              <a:lnSpc>
                <a:spcPct val="100000"/>
              </a:lnSpc>
              <a:spcBef>
                <a:spcPts val="0"/>
              </a:spcBef>
              <a:buNone/>
            </a:pPr>
            <a:r>
              <a:rPr lang="en-US" sz="6000" b="1" dirty="0" smtClean="0"/>
              <a:t>Superconductors:</a:t>
            </a:r>
          </a:p>
          <a:p>
            <a:pPr marL="0" indent="0">
              <a:lnSpc>
                <a:spcPct val="100000"/>
              </a:lnSpc>
              <a:spcBef>
                <a:spcPts val="0"/>
              </a:spcBef>
              <a:buNone/>
            </a:pPr>
            <a:endParaRPr lang="en-US" b="1" dirty="0" smtClean="0"/>
          </a:p>
          <a:p>
            <a:pPr>
              <a:lnSpc>
                <a:spcPct val="100000"/>
              </a:lnSpc>
              <a:spcBef>
                <a:spcPts val="0"/>
              </a:spcBef>
            </a:pPr>
            <a:r>
              <a:rPr lang="en-US" dirty="0" smtClean="0"/>
              <a:t>The resistance of some substances decrease tremendously with the decrease in temperature in the very low temperature range (i.e. </a:t>
            </a:r>
            <a:r>
              <a:rPr lang="en-US" dirty="0"/>
              <a:t>n</a:t>
            </a:r>
            <a:r>
              <a:rPr lang="en-US" dirty="0" smtClean="0"/>
              <a:t>ear absolute zero)</a:t>
            </a:r>
          </a:p>
          <a:p>
            <a:pPr>
              <a:lnSpc>
                <a:spcPct val="100000"/>
              </a:lnSpc>
              <a:spcBef>
                <a:spcPts val="0"/>
              </a:spcBef>
            </a:pPr>
            <a:r>
              <a:rPr lang="en-US" dirty="0" smtClean="0"/>
              <a:t>The substances under this condition are called superconductors.</a:t>
            </a:r>
          </a:p>
          <a:p>
            <a:pPr>
              <a:lnSpc>
                <a:spcPct val="100000"/>
              </a:lnSpc>
              <a:spcBef>
                <a:spcPts val="0"/>
              </a:spcBef>
            </a:pPr>
            <a:r>
              <a:rPr lang="en-US" dirty="0" smtClean="0"/>
              <a:t>The resistance of a superconductor is almost zero in the very low temperature range.</a:t>
            </a:r>
          </a:p>
          <a:p>
            <a:pPr>
              <a:lnSpc>
                <a:spcPct val="100000"/>
              </a:lnSpc>
              <a:spcBef>
                <a:spcPts val="0"/>
              </a:spcBef>
            </a:pPr>
            <a:r>
              <a:rPr lang="en-US" dirty="0" smtClean="0"/>
              <a:t>Once a current is set up in a superconductor, the current will persist without any voltage applied i.e. the conductivity of the superconductor is infinite.</a:t>
            </a:r>
          </a:p>
          <a:p>
            <a:pPr marL="0" indent="0">
              <a:lnSpc>
                <a:spcPct val="100000"/>
              </a:lnSpc>
              <a:spcBef>
                <a:spcPts val="0"/>
              </a:spcBef>
              <a:buNone/>
            </a:pPr>
            <a:endParaRPr lang="en-US" dirty="0" smtClean="0"/>
          </a:p>
          <a:p>
            <a:pPr marL="0" indent="0">
              <a:lnSpc>
                <a:spcPct val="100000"/>
              </a:lnSpc>
              <a:spcBef>
                <a:spcPts val="0"/>
              </a:spcBef>
              <a:buNone/>
            </a:pPr>
            <a:r>
              <a:rPr lang="en-US" b="1" dirty="0" smtClean="0"/>
              <a:t>Definition:</a:t>
            </a:r>
            <a:r>
              <a:rPr lang="en-US" dirty="0" smtClean="0"/>
              <a:t> A superconductor is a substance of zero resistance at a very low temperature.</a:t>
            </a:r>
          </a:p>
          <a:p>
            <a:pPr marL="0" indent="0">
              <a:lnSpc>
                <a:spcPct val="100000"/>
              </a:lnSpc>
              <a:spcBef>
                <a:spcPts val="0"/>
              </a:spcBef>
              <a:buNone/>
            </a:pPr>
            <a:endParaRPr lang="en-US" dirty="0" smtClean="0"/>
          </a:p>
          <a:p>
            <a:pPr marL="0" indent="0">
              <a:lnSpc>
                <a:spcPct val="100000"/>
              </a:lnSpc>
              <a:spcBef>
                <a:spcPts val="0"/>
              </a:spcBef>
              <a:buNone/>
            </a:pPr>
            <a:r>
              <a:rPr lang="en-US" b="1" dirty="0" smtClean="0"/>
              <a:t>Example: </a:t>
            </a:r>
            <a:r>
              <a:rPr lang="en-US" dirty="0" smtClean="0"/>
              <a:t>The resistance of mercury at 4.2 K is zero.</a:t>
            </a:r>
            <a:endParaRPr lang="en-US" b="1" dirty="0" smtClean="0"/>
          </a:p>
          <a:p>
            <a:pPr marL="0" indent="0">
              <a:buNone/>
            </a:pPr>
            <a:endParaRPr lang="en-US" b="1" dirty="0"/>
          </a:p>
        </p:txBody>
      </p:sp>
      <p:sp>
        <p:nvSpPr>
          <p:cNvPr id="2" name="AutoShape 2" descr="Superconductors - keep it in the family? | University of Oxford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u="sng" dirty="0"/>
          </a:p>
        </p:txBody>
      </p:sp>
      <p:pic>
        <p:nvPicPr>
          <p:cNvPr id="4" name="Picture 3"/>
          <p:cNvPicPr>
            <a:picLocks noChangeAspect="1"/>
          </p:cNvPicPr>
          <p:nvPr/>
        </p:nvPicPr>
        <p:blipFill>
          <a:blip r:embed="rId2"/>
          <a:stretch>
            <a:fillRect/>
          </a:stretch>
        </p:blipFill>
        <p:spPr>
          <a:xfrm>
            <a:off x="7804387" y="4876302"/>
            <a:ext cx="2533650" cy="1800225"/>
          </a:xfrm>
          <a:prstGeom prst="rect">
            <a:avLst/>
          </a:prstGeom>
        </p:spPr>
      </p:pic>
    </p:spTree>
    <p:extLst>
      <p:ext uri="{BB962C8B-B14F-4D97-AF65-F5344CB8AC3E}">
        <p14:creationId xmlns:p14="http://schemas.microsoft.com/office/powerpoint/2010/main" val="23268613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Circuit</Template>
  <TotalTime>342</TotalTime>
  <Words>609</Words>
  <Application>Microsoft Office PowerPoint</Application>
  <PresentationFormat>Widescreen</PresentationFormat>
  <Paragraphs>94</Paragraphs>
  <Slides>14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Cambria Math</vt:lpstr>
      <vt:lpstr>Trebuchet MS</vt:lpstr>
      <vt:lpstr>Tw Cen MT</vt:lpstr>
      <vt:lpstr>Circuit</vt:lpstr>
      <vt:lpstr>STD-10 Physics</vt:lpstr>
      <vt:lpstr>Electric 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STD-10 Physics</dc:title>
  <dc:creator>Nannu</dc:creator>
  <cp:lastModifiedBy>Nannu</cp:lastModifiedBy>
  <cp:revision>30</cp:revision>
  <dcterms:created xsi:type="dcterms:W3CDTF">2020-06-19T18:58:37Z</dcterms:created>
  <dcterms:modified xsi:type="dcterms:W3CDTF">2020-06-21T05:35:39Z</dcterms:modified>
</cp:coreProperties>
</file>

<file path=docProps/thumbnail.jpeg>
</file>